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  <p:sldMasterId id="2147483694" r:id="rId2"/>
    <p:sldMasterId id="2147483702" r:id="rId3"/>
    <p:sldMasterId id="2147483690" r:id="rId4"/>
    <p:sldMasterId id="2147483713" r:id="rId5"/>
  </p:sldMasterIdLst>
  <p:notesMasterIdLst>
    <p:notesMasterId r:id="rId32"/>
  </p:notesMasterIdLst>
  <p:handoutMasterIdLst>
    <p:handoutMasterId r:id="rId33"/>
  </p:handoutMasterIdLst>
  <p:sldIdLst>
    <p:sldId id="294" r:id="rId6"/>
    <p:sldId id="299" r:id="rId7"/>
    <p:sldId id="301" r:id="rId8"/>
    <p:sldId id="295" r:id="rId9"/>
    <p:sldId id="320" r:id="rId10"/>
    <p:sldId id="297" r:id="rId11"/>
    <p:sldId id="298" r:id="rId12"/>
    <p:sldId id="302" r:id="rId13"/>
    <p:sldId id="296" r:id="rId14"/>
    <p:sldId id="303" r:id="rId15"/>
    <p:sldId id="305" r:id="rId16"/>
    <p:sldId id="304" r:id="rId17"/>
    <p:sldId id="306" r:id="rId18"/>
    <p:sldId id="307" r:id="rId19"/>
    <p:sldId id="308" r:id="rId20"/>
    <p:sldId id="309" r:id="rId21"/>
    <p:sldId id="310" r:id="rId22"/>
    <p:sldId id="311" r:id="rId23"/>
    <p:sldId id="313" r:id="rId24"/>
    <p:sldId id="312" r:id="rId25"/>
    <p:sldId id="314" r:id="rId26"/>
    <p:sldId id="315" r:id="rId27"/>
    <p:sldId id="316" r:id="rId28"/>
    <p:sldId id="317" r:id="rId29"/>
    <p:sldId id="318" r:id="rId30"/>
    <p:sldId id="319" r:id="rId31"/>
  </p:sldIdLst>
  <p:sldSz cx="9144000" cy="5143500" type="screen16x9"/>
  <p:notesSz cx="6858000" cy="9144000"/>
  <p:defaultTextStyle>
    <a:defPPr>
      <a:defRPr lang="en-US"/>
    </a:defPPr>
    <a:lvl1pPr marL="0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51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02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552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404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255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106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957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807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marks" id="{B37110AE-4854-FF44-B7CB-E44F2FFC7779}">
          <p14:sldIdLst>
            <p14:sldId id="294"/>
            <p14:sldId id="299"/>
            <p14:sldId id="301"/>
            <p14:sldId id="295"/>
            <p14:sldId id="320"/>
            <p14:sldId id="297"/>
            <p14:sldId id="298"/>
            <p14:sldId id="302"/>
            <p14:sldId id="296"/>
            <p14:sldId id="303"/>
            <p14:sldId id="305"/>
            <p14:sldId id="304"/>
            <p14:sldId id="306"/>
            <p14:sldId id="307"/>
            <p14:sldId id="308"/>
            <p14:sldId id="309"/>
            <p14:sldId id="310"/>
            <p14:sldId id="311"/>
            <p14:sldId id="313"/>
            <p14:sldId id="312"/>
            <p14:sldId id="314"/>
            <p14:sldId id="315"/>
            <p14:sldId id="316"/>
            <p14:sldId id="31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50" userDrawn="1">
          <p15:clr>
            <a:srgbClr val="A4A3A4"/>
          </p15:clr>
        </p15:guide>
        <p15:guide id="2" orient="horz" pos="302" userDrawn="1">
          <p15:clr>
            <a:srgbClr val="A4A3A4"/>
          </p15:clr>
        </p15:guide>
        <p15:guide id="4" orient="horz" pos="3117" userDrawn="1">
          <p15:clr>
            <a:srgbClr val="A4A3A4"/>
          </p15:clr>
        </p15:guide>
        <p15:guide id="5" pos="291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ngiz Türker" initials="CT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41B6E6"/>
    <a:srgbClr val="CFCFCE"/>
    <a:srgbClr val="33A9AF"/>
    <a:srgbClr val="C25252"/>
    <a:srgbClr val="DDD937"/>
    <a:srgbClr val="3C59D4"/>
    <a:srgbClr val="98B53D"/>
    <a:srgbClr val="AF4343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7" autoAdjust="0"/>
    <p:restoredTop sz="93829" autoAdjust="0"/>
  </p:normalViewPr>
  <p:slideViewPr>
    <p:cSldViewPr snapToGrid="0">
      <p:cViewPr varScale="1">
        <p:scale>
          <a:sx n="284" d="100"/>
          <a:sy n="284" d="100"/>
        </p:scale>
        <p:origin x="1720" y="168"/>
      </p:cViewPr>
      <p:guideLst>
        <p:guide orient="horz" pos="1050"/>
        <p:guide orient="horz" pos="302"/>
        <p:guide orient="horz" pos="3117"/>
        <p:guide pos="2918"/>
      </p:guideLst>
    </p:cSldViewPr>
  </p:slideViewPr>
  <p:outlineViewPr>
    <p:cViewPr>
      <p:scale>
        <a:sx n="33" d="100"/>
        <a:sy n="33" d="100"/>
      </p:scale>
      <p:origin x="0" y="-9664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17FD8-3C79-8D45-A2C8-4B6BBD51E2EE}" type="datetimeFigureOut">
              <a:rPr lang="de-DE" smtClean="0"/>
              <a:t>01.07.19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CB825-4BC3-FA47-991F-83E99ADE5F1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577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51A69-C562-4FC5-92DC-994CDC1376A2}" type="datetimeFigureOut">
              <a:rPr lang="en-US" smtClean="0"/>
              <a:t>7/1/19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47B73-6B03-4EF3-AD40-683CE00DA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3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1pPr>
    <a:lvl2pPr marL="171426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2pPr>
    <a:lvl3pPr marL="342851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3pPr>
    <a:lvl4pPr marL="514276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4pPr>
    <a:lvl5pPr marL="685702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5pPr>
    <a:lvl6pPr marL="857128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6pPr>
    <a:lvl7pPr marL="1028552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7pPr>
    <a:lvl8pPr marL="1199978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8pPr>
    <a:lvl9pPr marL="1371404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Bild 5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extplatzhalter 3"/>
          <p:cNvSpPr txBox="1">
            <a:spLocks/>
          </p:cNvSpPr>
          <p:nvPr userDrawn="1"/>
        </p:nvSpPr>
        <p:spPr>
          <a:xfrm>
            <a:off x="0" y="0"/>
            <a:ext cx="9144000" cy="5149850"/>
          </a:xfrm>
          <a:prstGeom prst="rect">
            <a:avLst/>
          </a:prstGeom>
          <a:solidFill>
            <a:schemeClr val="tx2">
              <a:alpha val="80000"/>
            </a:schemeClr>
          </a:solidFill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de-DE" sz="1000"/>
          </a:p>
        </p:txBody>
      </p:sp>
      <p:sp>
        <p:nvSpPr>
          <p:cNvPr id="10" name="Text Placeholder 16"/>
          <p:cNvSpPr txBox="1">
            <a:spLocks/>
          </p:cNvSpPr>
          <p:nvPr userDrawn="1"/>
        </p:nvSpPr>
        <p:spPr>
          <a:xfrm>
            <a:off x="0" y="2507702"/>
            <a:ext cx="9144000" cy="388134"/>
          </a:xfrm>
          <a:prstGeom prst="rect">
            <a:avLst/>
          </a:prstGeom>
        </p:spPr>
        <p:txBody>
          <a:bodyPr anchor="ctr" anchorCtr="1"/>
          <a:lstStyle>
            <a:lvl1pPr marL="0" indent="0" algn="ctr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4800" b="0" i="0" kern="1200" baseline="0">
                <a:solidFill>
                  <a:schemeClr val="bg1"/>
                </a:solidFill>
                <a:effectLst/>
                <a:latin typeface="DIN Next LT Pro Condensed" charset="0"/>
                <a:ea typeface="DIN Next LT Pro Condensed" charset="0"/>
                <a:cs typeface="DIN Next LT Pro Condensed" charset="0"/>
              </a:defRPr>
            </a:lvl1pPr>
            <a:lvl2pPr marL="457206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4400" b="0" i="0" kern="1200"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2pPr>
            <a:lvl3pPr marL="914411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4000" b="0" i="0" kern="1200"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3pPr>
            <a:lvl4pPr marL="137161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3600" b="0" i="0" kern="1200"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4pPr>
            <a:lvl5pPr marL="182882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3600" b="0" i="0" kern="1200"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</a:pPr>
            <a:endParaRPr lang="de-DE" sz="1200">
              <a:solidFill>
                <a:schemeClr val="bg1"/>
              </a:solidFill>
              <a:latin typeface="DIN Next LT Pro Condensed" charset="0"/>
            </a:endParaRPr>
          </a:p>
        </p:txBody>
      </p:sp>
      <p:sp>
        <p:nvSpPr>
          <p:cNvPr id="52" name="Title 1"/>
          <p:cNvSpPr>
            <a:spLocks noGrp="1"/>
          </p:cNvSpPr>
          <p:nvPr>
            <p:ph type="title" hasCustomPrompt="1"/>
          </p:nvPr>
        </p:nvSpPr>
        <p:spPr>
          <a:xfrm>
            <a:off x="0" y="1882985"/>
            <a:ext cx="9144000" cy="414989"/>
          </a:xfrm>
          <a:prstGeom prst="rect">
            <a:avLst/>
          </a:prstGeom>
        </p:spPr>
        <p:txBody>
          <a:bodyPr/>
          <a:lstStyle>
            <a:lvl1pPr algn="ctr">
              <a:defRPr sz="2400" cap="all" baseline="0">
                <a:solidFill>
                  <a:schemeClr val="bg1"/>
                </a:solidFill>
                <a:latin typeface="DIN Next LT Pro Condensed" charset="0"/>
              </a:defRPr>
            </a:lvl1pPr>
          </a:lstStyle>
          <a:p>
            <a:r>
              <a:rPr lang="de-DE" sz="2600" dirty="0"/>
              <a:t>DIVIDER SLIDE – ADD YOUR TITLE HERE</a:t>
            </a:r>
          </a:p>
        </p:txBody>
      </p:sp>
      <p:sp>
        <p:nvSpPr>
          <p:cNvPr id="54" name="Textplatzhalt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81054"/>
            <a:ext cx="9144000" cy="443208"/>
          </a:xfrm>
          <a:prstGeom prst="rect">
            <a:avLst/>
          </a:prstGeom>
        </p:spPr>
        <p:txBody>
          <a:bodyPr/>
          <a:lstStyle>
            <a:lvl1pPr algn="ctr">
              <a:defRPr sz="1200" cap="all" baseline="0">
                <a:solidFill>
                  <a:schemeClr val="bg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IT SHOULD IN CAPITAL LETTERS, CENTERED AND MAXIMUM OF TWO LINES </a:t>
            </a:r>
          </a:p>
        </p:txBody>
      </p:sp>
      <p:cxnSp>
        <p:nvCxnSpPr>
          <p:cNvPr id="51" name="Straight Connector 3"/>
          <p:cNvCxnSpPr/>
          <p:nvPr userDrawn="1"/>
        </p:nvCxnSpPr>
        <p:spPr>
          <a:xfrm flipV="1">
            <a:off x="2570614" y="2367999"/>
            <a:ext cx="3996000" cy="49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476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4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032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6703200" cy="31644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1600" baseline="0"/>
            </a:lvl1pPr>
            <a:lvl2pPr marL="342835" indent="0">
              <a:buClr>
                <a:schemeClr val="tx2"/>
              </a:buClr>
              <a:buFontTx/>
              <a:buNone/>
              <a:defRPr sz="1400" baseline="0"/>
            </a:lvl2pPr>
            <a:lvl3pPr marL="685672" indent="0">
              <a:buClr>
                <a:schemeClr val="tx2"/>
              </a:buClr>
              <a:buFontTx/>
              <a:buNone/>
              <a:defRPr sz="1200" baseline="0"/>
            </a:lvl3pPr>
            <a:lvl4pPr marL="1028507" indent="0">
              <a:buClr>
                <a:schemeClr val="tx2"/>
              </a:buClr>
              <a:buFontTx/>
              <a:buNone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4072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Headlin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857051" y="1461462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7354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eadlines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857051" y="1461462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3157200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18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90" y="433967"/>
            <a:ext cx="3158698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864937" y="876706"/>
            <a:ext cx="3157200" cy="177800"/>
          </a:xfrm>
          <a:prstGeom prst="rect">
            <a:avLst/>
          </a:prstGeom>
          <a:noFill/>
        </p:spPr>
        <p:txBody>
          <a:bodyPr/>
          <a:lstStyle>
            <a:lvl1pPr algn="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867441" y="435643"/>
            <a:ext cx="3158698" cy="368673"/>
          </a:xfrm>
          <a:prstGeom prst="rect">
            <a:avLst/>
          </a:prstGeom>
          <a:noFill/>
        </p:spPr>
        <p:txBody>
          <a:bodyPr/>
          <a:lstStyle>
            <a:lvl1pPr algn="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3" name="Textfeld 2"/>
          <p:cNvSpPr txBox="1"/>
          <p:nvPr userDrawn="1"/>
        </p:nvSpPr>
        <p:spPr>
          <a:xfrm>
            <a:off x="4293771" y="260947"/>
            <a:ext cx="568800" cy="10306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cxnSp>
        <p:nvCxnSpPr>
          <p:cNvPr id="22" name="Gerade Verbindung 21"/>
          <p:cNvCxnSpPr/>
          <p:nvPr userDrawn="1"/>
        </p:nvCxnSpPr>
        <p:spPr>
          <a:xfrm>
            <a:off x="6335472" y="837128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973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lines + 3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platzhalter 2"/>
          <p:cNvSpPr>
            <a:spLocks noGrp="1"/>
          </p:cNvSpPr>
          <p:nvPr>
            <p:ph type="body" sz="quarter" idx="28" hasCustomPrompt="1"/>
          </p:nvPr>
        </p:nvSpPr>
        <p:spPr>
          <a:xfrm>
            <a:off x="3495045" y="1464670"/>
            <a:ext cx="21600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29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748965" y="1461462"/>
            <a:ext cx="21600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30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21600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2250010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90" y="433967"/>
            <a:ext cx="2253600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492546" y="876706"/>
            <a:ext cx="2156113" cy="177800"/>
          </a:xfrm>
          <a:prstGeom prst="rect">
            <a:avLst/>
          </a:prstGeom>
          <a:noFill/>
        </p:spPr>
        <p:txBody>
          <a:bodyPr/>
          <a:lstStyle>
            <a:lvl1pPr algn="ct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14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492546" y="435643"/>
            <a:ext cx="2155607" cy="368673"/>
          </a:xfrm>
          <a:prstGeom prst="rect">
            <a:avLst/>
          </a:prstGeom>
          <a:noFill/>
        </p:spPr>
        <p:txBody>
          <a:bodyPr/>
          <a:lstStyle>
            <a:lvl1pPr algn="ct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cxnSp>
        <p:nvCxnSpPr>
          <p:cNvPr id="16" name="Gerade Verbindung 15"/>
          <p:cNvCxnSpPr/>
          <p:nvPr userDrawn="1"/>
        </p:nvCxnSpPr>
        <p:spPr>
          <a:xfrm>
            <a:off x="6335472" y="837128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5753787" y="877260"/>
            <a:ext cx="2268903" cy="177800"/>
          </a:xfrm>
          <a:prstGeom prst="rect">
            <a:avLst/>
          </a:prstGeom>
          <a:noFill/>
        </p:spPr>
        <p:txBody>
          <a:bodyPr/>
          <a:lstStyle>
            <a:lvl1pPr algn="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5753787" y="436197"/>
            <a:ext cx="2272905" cy="368673"/>
          </a:xfrm>
          <a:prstGeom prst="rect">
            <a:avLst/>
          </a:prstGeom>
          <a:noFill/>
        </p:spPr>
        <p:txBody>
          <a:bodyPr/>
          <a:lstStyle>
            <a:lvl1pPr algn="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cxnSp>
        <p:nvCxnSpPr>
          <p:cNvPr id="25" name="Gerade Verbindung 24"/>
          <p:cNvCxnSpPr/>
          <p:nvPr userDrawn="1"/>
        </p:nvCxnSpPr>
        <p:spPr>
          <a:xfrm>
            <a:off x="6336026" y="837682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>
          <a:xfrm>
            <a:off x="3386912" y="373018"/>
            <a:ext cx="102334" cy="75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27" name="Textfeld 26"/>
          <p:cNvSpPr txBox="1"/>
          <p:nvPr userDrawn="1"/>
        </p:nvSpPr>
        <p:spPr>
          <a:xfrm>
            <a:off x="5652005" y="380172"/>
            <a:ext cx="102334" cy="75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cxnSp>
        <p:nvCxnSpPr>
          <p:cNvPr id="28" name="Gerade Verbindung 27"/>
          <p:cNvCxnSpPr/>
          <p:nvPr userDrawn="1"/>
        </p:nvCxnSpPr>
        <p:spPr>
          <a:xfrm>
            <a:off x="3778237" y="841533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52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48123" y="1454121"/>
            <a:ext cx="30636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849581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(s)</a:t>
            </a:r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contents</a:t>
            </a:r>
            <a:endParaRPr lang="de-DE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127902" y="1457343"/>
            <a:ext cx="2289273" cy="3164400"/>
          </a:xfrm>
          <a:prstGeom prst="rect">
            <a:avLst/>
          </a:prstGeom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600" cap="all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Chapter</a:t>
            </a:r>
          </a:p>
          <a:p>
            <a:pPr lvl="0"/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Chapter</a:t>
            </a:r>
          </a:p>
          <a:p>
            <a:pPr lvl="0"/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third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fourth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fifth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sixth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seventh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eighth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ninth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tenth</a:t>
            </a:r>
            <a:r>
              <a:rPr lang="de-DE" dirty="0"/>
              <a:t> Chapter</a:t>
            </a:r>
          </a:p>
        </p:txBody>
      </p:sp>
      <p:grpSp>
        <p:nvGrpSpPr>
          <p:cNvPr id="2" name="Gruppierung 1"/>
          <p:cNvGrpSpPr/>
          <p:nvPr userDrawn="1"/>
        </p:nvGrpSpPr>
        <p:grpSpPr>
          <a:xfrm>
            <a:off x="1223963" y="1703782"/>
            <a:ext cx="6700187" cy="2889447"/>
            <a:chOff x="3620386" y="1597462"/>
            <a:chExt cx="4303764" cy="2889447"/>
          </a:xfrm>
        </p:grpSpPr>
        <p:cxnSp>
          <p:nvCxnSpPr>
            <p:cNvPr id="7" name="Gerade Verbindung 6"/>
            <p:cNvCxnSpPr/>
            <p:nvPr userDrawn="1"/>
          </p:nvCxnSpPr>
          <p:spPr>
            <a:xfrm>
              <a:off x="3626169" y="1597462"/>
              <a:ext cx="4297402" cy="0"/>
            </a:xfrm>
            <a:prstGeom prst="line">
              <a:avLst/>
            </a:prstGeom>
            <a:ln w="63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 userDrawn="1"/>
          </p:nvCxnSpPr>
          <p:spPr>
            <a:xfrm>
              <a:off x="3626748" y="1917980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8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 userDrawn="1"/>
          </p:nvCxnSpPr>
          <p:spPr>
            <a:xfrm>
              <a:off x="3623278" y="2241915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 userDrawn="1"/>
          </p:nvCxnSpPr>
          <p:spPr>
            <a:xfrm>
              <a:off x="3623856" y="2562433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6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3623278" y="2881585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3623856" y="3202103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3620386" y="3526038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3620964" y="3846556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2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3620964" y="4166391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3621542" y="4486909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855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extplatzhalter 3"/>
          <p:cNvSpPr txBox="1">
            <a:spLocks/>
          </p:cNvSpPr>
          <p:nvPr userDrawn="1"/>
        </p:nvSpPr>
        <p:spPr>
          <a:xfrm>
            <a:off x="0" y="-6350"/>
            <a:ext cx="9144000" cy="514985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de-DE" sz="100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0" y="1882985"/>
            <a:ext cx="9144000" cy="414989"/>
          </a:xfrm>
          <a:prstGeom prst="rect">
            <a:avLst/>
          </a:prstGeom>
        </p:spPr>
        <p:txBody>
          <a:bodyPr/>
          <a:lstStyle>
            <a:lvl1pPr algn="ctr">
              <a:defRPr sz="2400" cap="all" baseline="0">
                <a:solidFill>
                  <a:schemeClr val="bg1"/>
                </a:solidFill>
                <a:latin typeface="DIN Next LT Pro Condensed" charset="0"/>
              </a:defRPr>
            </a:lvl1pPr>
          </a:lstStyle>
          <a:p>
            <a:r>
              <a:rPr lang="de-DE" sz="2600" dirty="0"/>
              <a:t>DIVIDER SLIDE – ADD YOUR TITLE HERE</a:t>
            </a:r>
          </a:p>
        </p:txBody>
      </p:sp>
      <p:sp>
        <p:nvSpPr>
          <p:cNvPr id="14" name="Textplatzhalt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81054"/>
            <a:ext cx="9144000" cy="443208"/>
          </a:xfrm>
          <a:prstGeom prst="rect">
            <a:avLst/>
          </a:prstGeom>
        </p:spPr>
        <p:txBody>
          <a:bodyPr/>
          <a:lstStyle>
            <a:lvl1pPr algn="ctr">
              <a:defRPr sz="1200" cap="all" baseline="0">
                <a:solidFill>
                  <a:schemeClr val="bg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IT SHOULD IN CAPITAL LETTERS, CENTERED AND MAXIMUM OF TWO LINES </a:t>
            </a:r>
          </a:p>
        </p:txBody>
      </p:sp>
      <p:cxnSp>
        <p:nvCxnSpPr>
          <p:cNvPr id="15" name="Straight Connector 3"/>
          <p:cNvCxnSpPr/>
          <p:nvPr userDrawn="1"/>
        </p:nvCxnSpPr>
        <p:spPr>
          <a:xfrm flipV="1">
            <a:off x="2570614" y="2367999"/>
            <a:ext cx="3996000" cy="49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963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+ Imag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48123" y="1454121"/>
            <a:ext cx="30636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96684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0" name="Bildplatzhalt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9362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1455623"/>
            <a:ext cx="9143999" cy="3687877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22202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4"/>
          <p:cNvSpPr>
            <a:spLocks noGrp="1"/>
          </p:cNvSpPr>
          <p:nvPr>
            <p:ph type="pic" sz="quarter" idx="14" hasCustomPrompt="1"/>
          </p:nvPr>
        </p:nvSpPr>
        <p:spPr>
          <a:xfrm>
            <a:off x="1218711" y="1455623"/>
            <a:ext cx="6700337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9603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Headline + 2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7" hasCustomPrompt="1"/>
          </p:nvPr>
        </p:nvSpPr>
        <p:spPr>
          <a:xfrm>
            <a:off x="1224019" y="1455622"/>
            <a:ext cx="3063600" cy="31644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8" hasCustomPrompt="1"/>
          </p:nvPr>
        </p:nvSpPr>
        <p:spPr>
          <a:xfrm>
            <a:off x="4848123" y="1454121"/>
            <a:ext cx="3063600" cy="31644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20028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eadlines + 2 Imag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4"/>
          <p:cNvSpPr>
            <a:spLocks noGrp="1"/>
          </p:cNvSpPr>
          <p:nvPr>
            <p:ph type="pic" sz="quarter" idx="18" hasCustomPrompt="1"/>
          </p:nvPr>
        </p:nvSpPr>
        <p:spPr>
          <a:xfrm>
            <a:off x="4848123" y="1454121"/>
            <a:ext cx="30636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7" hasCustomPrompt="1"/>
          </p:nvPr>
        </p:nvSpPr>
        <p:spPr>
          <a:xfrm>
            <a:off x="1224019" y="1455622"/>
            <a:ext cx="30636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3157200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90" y="433967"/>
            <a:ext cx="3158698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64937" y="876706"/>
            <a:ext cx="3157200" cy="177800"/>
          </a:xfrm>
          <a:prstGeom prst="rect">
            <a:avLst/>
          </a:prstGeom>
          <a:noFill/>
        </p:spPr>
        <p:txBody>
          <a:bodyPr/>
          <a:lstStyle>
            <a:lvl1pPr algn="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867441" y="435643"/>
            <a:ext cx="3158698" cy="368673"/>
          </a:xfrm>
          <a:prstGeom prst="rect">
            <a:avLst/>
          </a:prstGeom>
          <a:noFill/>
        </p:spPr>
        <p:txBody>
          <a:bodyPr/>
          <a:lstStyle>
            <a:lvl1pPr algn="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4293771" y="260947"/>
            <a:ext cx="568800" cy="10306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cxnSp>
        <p:nvCxnSpPr>
          <p:cNvPr id="24" name="Gerade Verbindung 23"/>
          <p:cNvCxnSpPr/>
          <p:nvPr userDrawn="1"/>
        </p:nvCxnSpPr>
        <p:spPr>
          <a:xfrm>
            <a:off x="6335472" y="837128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6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lines + 3 Imag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7" hasCustomPrompt="1"/>
          </p:nvPr>
        </p:nvSpPr>
        <p:spPr>
          <a:xfrm>
            <a:off x="1224019" y="1455622"/>
            <a:ext cx="21600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2250010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90" y="433967"/>
            <a:ext cx="2253600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492546" y="876706"/>
            <a:ext cx="2156113" cy="177800"/>
          </a:xfrm>
          <a:prstGeom prst="rect">
            <a:avLst/>
          </a:prstGeom>
          <a:noFill/>
        </p:spPr>
        <p:txBody>
          <a:bodyPr/>
          <a:lstStyle>
            <a:lvl1pPr algn="ct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492546" y="435643"/>
            <a:ext cx="2155607" cy="368673"/>
          </a:xfrm>
          <a:prstGeom prst="rect">
            <a:avLst/>
          </a:prstGeom>
          <a:noFill/>
        </p:spPr>
        <p:txBody>
          <a:bodyPr/>
          <a:lstStyle>
            <a:lvl1pPr algn="ct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cxnSp>
        <p:nvCxnSpPr>
          <p:cNvPr id="24" name="Gerade Verbindung 23"/>
          <p:cNvCxnSpPr/>
          <p:nvPr userDrawn="1"/>
        </p:nvCxnSpPr>
        <p:spPr>
          <a:xfrm>
            <a:off x="6335472" y="837128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4"/>
          <p:cNvSpPr>
            <a:spLocks noGrp="1"/>
          </p:cNvSpPr>
          <p:nvPr>
            <p:ph type="pic" sz="quarter" idx="24" hasCustomPrompt="1"/>
          </p:nvPr>
        </p:nvSpPr>
        <p:spPr>
          <a:xfrm>
            <a:off x="3490674" y="1456768"/>
            <a:ext cx="21600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12" name="Bildplatzhalter 4"/>
          <p:cNvSpPr>
            <a:spLocks noGrp="1"/>
          </p:cNvSpPr>
          <p:nvPr>
            <p:ph type="pic" sz="quarter" idx="25" hasCustomPrompt="1"/>
          </p:nvPr>
        </p:nvSpPr>
        <p:spPr>
          <a:xfrm>
            <a:off x="5750184" y="1457913"/>
            <a:ext cx="21600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5753787" y="877260"/>
            <a:ext cx="2268903" cy="177800"/>
          </a:xfrm>
          <a:prstGeom prst="rect">
            <a:avLst/>
          </a:prstGeom>
          <a:noFill/>
        </p:spPr>
        <p:txBody>
          <a:bodyPr/>
          <a:lstStyle>
            <a:lvl1pPr algn="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5753787" y="436197"/>
            <a:ext cx="2272905" cy="368673"/>
          </a:xfrm>
          <a:prstGeom prst="rect">
            <a:avLst/>
          </a:prstGeom>
          <a:noFill/>
        </p:spPr>
        <p:txBody>
          <a:bodyPr/>
          <a:lstStyle>
            <a:lvl1pPr algn="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cxnSp>
        <p:nvCxnSpPr>
          <p:cNvPr id="18" name="Gerade Verbindung 17"/>
          <p:cNvCxnSpPr/>
          <p:nvPr userDrawn="1"/>
        </p:nvCxnSpPr>
        <p:spPr>
          <a:xfrm>
            <a:off x="6336026" y="837682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3386912" y="373018"/>
            <a:ext cx="102334" cy="75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26" name="Textfeld 25"/>
          <p:cNvSpPr txBox="1"/>
          <p:nvPr userDrawn="1"/>
        </p:nvSpPr>
        <p:spPr>
          <a:xfrm>
            <a:off x="5652005" y="380172"/>
            <a:ext cx="102334" cy="75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cxnSp>
        <p:nvCxnSpPr>
          <p:cNvPr id="27" name="Gerade Verbindung 26"/>
          <p:cNvCxnSpPr/>
          <p:nvPr userDrawn="1"/>
        </p:nvCxnSpPr>
        <p:spPr>
          <a:xfrm>
            <a:off x="3778237" y="841533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386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 dirty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2018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5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‹#›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17" r:id="rId3"/>
  </p:sldLayoutIdLst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 dirty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2018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13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‹#›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grpSp>
        <p:nvGrpSpPr>
          <p:cNvPr id="5" name="Group 2"/>
          <p:cNvGrpSpPr/>
          <p:nvPr userDrawn="1"/>
        </p:nvGrpSpPr>
        <p:grpSpPr>
          <a:xfrm>
            <a:off x="294758" y="521050"/>
            <a:ext cx="7625281" cy="524433"/>
            <a:chOff x="786017" y="351440"/>
            <a:chExt cx="20334083" cy="1398488"/>
          </a:xfrm>
        </p:grpSpPr>
        <p:cxnSp>
          <p:nvCxnSpPr>
            <p:cNvPr id="6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248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8" r:id="rId2"/>
    <p:sldLayoutId id="2147483689" r:id="rId3"/>
    <p:sldLayoutId id="2147483708" r:id="rId4"/>
    <p:sldLayoutId id="2147483710" r:id="rId5"/>
    <p:sldLayoutId id="2147483711" r:id="rId6"/>
  </p:sldLayoutIdLst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 dirty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2018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13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‹#›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grpSp>
        <p:nvGrpSpPr>
          <p:cNvPr id="5" name="Group 2"/>
          <p:cNvGrpSpPr/>
          <p:nvPr userDrawn="1"/>
        </p:nvGrpSpPr>
        <p:grpSpPr>
          <a:xfrm>
            <a:off x="294758" y="521050"/>
            <a:ext cx="7625281" cy="524433"/>
            <a:chOff x="786017" y="351440"/>
            <a:chExt cx="20334083" cy="1398488"/>
          </a:xfrm>
        </p:grpSpPr>
        <p:cxnSp>
          <p:nvCxnSpPr>
            <p:cNvPr id="6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86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6" r:id="rId2"/>
    <p:sldLayoutId id="2147483707" r:id="rId3"/>
    <p:sldLayoutId id="2147483709" r:id="rId4"/>
    <p:sldLayoutId id="2147483712" r:id="rId5"/>
  </p:sldLayoutIdLst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 dirty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2018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5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‹#›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grpSp>
        <p:nvGrpSpPr>
          <p:cNvPr id="15" name="Group 2"/>
          <p:cNvGrpSpPr/>
          <p:nvPr userDrawn="1"/>
        </p:nvGrpSpPr>
        <p:grpSpPr>
          <a:xfrm>
            <a:off x="294758" y="521050"/>
            <a:ext cx="7625281" cy="524433"/>
            <a:chOff x="786017" y="351440"/>
            <a:chExt cx="20334083" cy="1398488"/>
          </a:xfrm>
        </p:grpSpPr>
        <p:cxnSp>
          <p:nvCxnSpPr>
            <p:cNvPr id="16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75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2018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5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‹#›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grpSp>
        <p:nvGrpSpPr>
          <p:cNvPr id="15" name="Group 2"/>
          <p:cNvGrpSpPr/>
          <p:nvPr userDrawn="1"/>
        </p:nvGrpSpPr>
        <p:grpSpPr>
          <a:xfrm>
            <a:off x="294758" y="521050"/>
            <a:ext cx="7625281" cy="524433"/>
            <a:chOff x="786017" y="351440"/>
            <a:chExt cx="20334083" cy="1398488"/>
          </a:xfrm>
        </p:grpSpPr>
        <p:cxnSp>
          <p:nvCxnSpPr>
            <p:cNvPr id="16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81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" b="91"/>
          <a:stretch>
            <a:fillRect/>
          </a:stretch>
        </p:blipFill>
        <p:spPr/>
      </p:pic>
      <p:sp>
        <p:nvSpPr>
          <p:cNvPr id="12" name="Rectangle 9"/>
          <p:cNvSpPr/>
          <p:nvPr/>
        </p:nvSpPr>
        <p:spPr>
          <a:xfrm>
            <a:off x="0" y="0"/>
            <a:ext cx="2476800" cy="51435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1882985"/>
            <a:ext cx="2479729" cy="414989"/>
          </a:xfrm>
          <a:prstGeom prst="rect">
            <a:avLst/>
          </a:prstGeom>
        </p:spPr>
        <p:txBody>
          <a:bodyPr/>
          <a:lstStyle>
            <a:lvl1pPr algn="ctr" defTabSz="6856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cap="all" baseline="0">
                <a:solidFill>
                  <a:schemeClr val="bg1"/>
                </a:solidFill>
                <a:latin typeface="DIN Next LT Pro Condensed" charset="0"/>
                <a:ea typeface="+mj-ea"/>
                <a:cs typeface="DIN Next LT Pro Light Condensed" charset="0"/>
              </a:defRPr>
            </a:lvl1pPr>
          </a:lstStyle>
          <a:p>
            <a:r>
              <a:rPr lang="de-DE" sz="2600"/>
              <a:t>PRODYNA</a:t>
            </a:r>
          </a:p>
        </p:txBody>
      </p:sp>
      <p:sp>
        <p:nvSpPr>
          <p:cNvPr id="14" name="Textplatzhalter 53"/>
          <p:cNvSpPr txBox="1">
            <a:spLocks/>
          </p:cNvSpPr>
          <p:nvPr/>
        </p:nvSpPr>
        <p:spPr>
          <a:xfrm>
            <a:off x="0" y="2481054"/>
            <a:ext cx="2476800" cy="1068058"/>
          </a:xfrm>
          <a:prstGeom prst="rect">
            <a:avLst/>
          </a:prstGeom>
        </p:spPr>
        <p:txBody>
          <a:bodyPr/>
          <a:lstStyle>
            <a:lvl1pPr marL="0" indent="0" algn="ctr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kern="1200" cap="all" baseline="0">
                <a:solidFill>
                  <a:schemeClr val="bg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dirty="0"/>
              <a:t>FROM ZERO TO HERO WITH KUBERNETES</a:t>
            </a:r>
          </a:p>
          <a:p>
            <a:pPr>
              <a:lnSpc>
                <a:spcPct val="100000"/>
              </a:lnSpc>
            </a:pPr>
            <a:endParaRPr lang="de-DE" dirty="0"/>
          </a:p>
        </p:txBody>
      </p:sp>
      <p:cxnSp>
        <p:nvCxnSpPr>
          <p:cNvPr id="15" name="Straight Connector 3"/>
          <p:cNvCxnSpPr/>
          <p:nvPr/>
        </p:nvCxnSpPr>
        <p:spPr>
          <a:xfrm flipV="1">
            <a:off x="234019" y="2367999"/>
            <a:ext cx="2001600" cy="49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440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6FC091-DE63-0348-8ADC-6D1122B423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11878-710C-484B-A01A-EDE3DA4B8D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BOOTSTRAP MINIKUBE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724AC-71F2-8445-A463-0D4B207DA7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minikube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cpus</a:t>
            </a:r>
            <a:r>
              <a:rPr lang="de-DE" dirty="0"/>
              <a:t>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minikube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memory</a:t>
            </a:r>
            <a:r>
              <a:rPr lang="de-DE" dirty="0"/>
              <a:t> 8000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minikube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disk-size 100g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minikube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</a:t>
            </a:r>
            <a:r>
              <a:rPr lang="de-DE" dirty="0" err="1"/>
              <a:t>view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minikube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9C939B-E834-264E-AF38-920594DB6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376" y="3077630"/>
            <a:ext cx="5735716" cy="150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40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DA3872-54E5-E74D-94B0-557838127F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6F8AE-D8B7-1F4A-ABF3-619ACDF75A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ADD MINIKUBE IP TO LOCAL HOSTS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9FEE0-E0A6-D144-94F4-AD1A40A0E2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E6600-DF9E-4840-A35A-EFE3227F4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16" y="1942703"/>
            <a:ext cx="6970059" cy="66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05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4AF244-9CE6-DB4A-84A1-89158552E7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FEBE0-93BD-3744-8837-8CC5C181F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ACTIVE SOME MINIKUBE ADDONS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D301E-02B3-1C49-BA3C-BE9F9FDB09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9B682-C145-F04B-ABFA-08EC20EFB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917" y="1301212"/>
            <a:ext cx="3538169" cy="332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56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86575F-0ED4-C64F-A789-1C51E5536E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9B990-4D9D-3A4D-A3F9-12F764F6D1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OPEN DASHBOARD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252856-021B-0143-BB57-D17A8B7E53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A12FD-7665-FF48-B0F3-9793ED540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2064672"/>
            <a:ext cx="3770207" cy="2276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F5908E-50FC-F248-BF59-5328BB4FE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9" y="1152636"/>
            <a:ext cx="8709212" cy="628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753118-84C4-A14D-95C9-7CA60B399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974" y="2085514"/>
            <a:ext cx="4007620" cy="241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02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799CFB-F3F0-2643-B8E5-89B23B226E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80726-EA68-E44A-9A30-286BE7C937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ACCESS DOCKER IN MINIKUBE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C9355-0E35-5F46-92CD-C5864387D0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88552-018F-9444-B79E-26300A72D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69" y="1249771"/>
            <a:ext cx="7676947" cy="301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73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1DEEA-23A3-564D-A958-BC40DDCE12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C35DA-23C5-E64E-BBBD-4E87EB78CD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INSTALL HELM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E8FD6-15B2-CB44-9FF4-AF95347B08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A42724-C02D-E246-AD4C-C9183F333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" y="1531918"/>
            <a:ext cx="8426824" cy="12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06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09238C-03CB-A541-9C87-F3A75A4ECD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2CD74-E2F5-AA4D-B3B2-8CAC72E6C5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INSTALL METRICS-SERVER VIA HELM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BDDDF3-9E49-214E-A96D-22C15F98E1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1FA76-470A-2944-9E1F-07235F0F0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9" y="1239700"/>
            <a:ext cx="5657307" cy="376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09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D6A47F-F751-2C40-8FC8-D10465AA0D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ACCESS HTTP://PROMETHEUS.MINIKUBE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F615F-5209-4847-936B-F7498318EE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INSTALL PROMETHEUS VIA HELM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41BC77-9CCB-ED4C-BA26-18AB8E76C0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C0931-C8EC-344C-B745-ADE5C5CBF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75" y="1410780"/>
            <a:ext cx="8269941" cy="656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86403-C3BE-224E-B4D1-C31F3F6CF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260" y="2236626"/>
            <a:ext cx="4674390" cy="274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68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339C34-0072-2341-B74D-2E17DE50F0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ACCESS VIA HTTP://GRAFANA.MINIKUBE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3B1BF-BF49-A245-A18B-1A36048027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INSTALL GRAFANA VIA HELM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390D1B-EAC3-D24C-B725-F34DE126A9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692E9-B9C4-AE4C-8D22-3DCF22284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69" y="1141119"/>
            <a:ext cx="8399929" cy="677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56192A-7609-DA4B-93A9-A8D19149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28" y="1935060"/>
            <a:ext cx="8906435" cy="250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ECD383-B406-6141-BF08-ECBC7BA0A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47" y="2358096"/>
            <a:ext cx="8731624" cy="624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1C243C-7D00-9642-AEDE-C27675806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453" y="3211281"/>
            <a:ext cx="2691597" cy="158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156C07-98D0-204B-B28C-770EFD8B8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99" y="3154693"/>
            <a:ext cx="2858209" cy="167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81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D0DFF9-83D0-8444-B430-58F2E463D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ACCESS VIA HTTP://MINIKUBE:32010 CONNECT TO BOLT://MINIKUBE:32011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D5BE5-671F-914D-A2C8-573AF563F3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INSTALL NEO4J VIA HELM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C66D2-659C-1346-9F86-142E7BF55E6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71809-6648-4042-AF4E-16F1811E2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40" y="1207153"/>
            <a:ext cx="8556812" cy="755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F92C81-790B-8B43-A8C8-82C8D66A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41" y="2116853"/>
            <a:ext cx="8556812" cy="741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6D8DE-3818-D541-866D-AD8B02A47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39" y="2957968"/>
            <a:ext cx="3257421" cy="1913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5E83D0-662F-2C48-872A-088FE3B38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630" y="2979965"/>
            <a:ext cx="3257421" cy="191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21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0780E61-FC6C-404E-A8F2-4ED46B816A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27141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DDB95B-9F88-A941-BBC8-352DDAC8A7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780A8-FCE7-A949-9A0D-F3672DCA45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BUILD 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5EE0C3-FB90-CE4E-8D05-B75FE0CE9D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eval</a:t>
            </a:r>
            <a:r>
              <a:rPr lang="de-DE" dirty="0"/>
              <a:t> $(</a:t>
            </a:r>
            <a:r>
              <a:rPr lang="de-DE" dirty="0" err="1"/>
              <a:t>minikube</a:t>
            </a:r>
            <a:r>
              <a:rPr lang="de-DE" dirty="0"/>
              <a:t> </a:t>
            </a:r>
            <a:r>
              <a:rPr lang="de-DE" dirty="0" err="1"/>
              <a:t>docker-env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mvn</a:t>
            </a:r>
            <a:r>
              <a:rPr lang="de-DE" dirty="0"/>
              <a:t> </a:t>
            </a:r>
            <a:r>
              <a:rPr lang="de-DE" dirty="0" err="1"/>
              <a:t>install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E7318-454B-4C4D-BD8C-26B1EB25C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10" y="2412934"/>
            <a:ext cx="4814047" cy="253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79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DA3AB4-EACA-7F4D-BC1E-B9F5261777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79EAC-68EC-8F47-B13C-8F1C869ADE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INSTALL Conference-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importer</a:t>
            </a:r>
            <a:r>
              <a:rPr lang="de-DE" dirty="0"/>
              <a:t> via HELM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69599-F0B5-FA47-973A-5D83D86B64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EEAC3F-A621-894A-9F90-9425CB751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4" y="1207153"/>
            <a:ext cx="9144000" cy="698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6CC4C-48E2-C744-915A-009D86C98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047" y="2030189"/>
            <a:ext cx="4962374" cy="291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41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3CB931-7F28-3447-8526-CA15BA512F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ACCESS VIA HTTP://LOCALHOST:8080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92156-DC10-BD4C-B5DA-0D94683D29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RUN BACKEND IN 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D80B9-D05D-654E-A8B9-BB1D04619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5" y="1564343"/>
            <a:ext cx="4127966" cy="2735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E7FC04-6613-0A47-8B5E-79163BAFD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670" y="1532966"/>
            <a:ext cx="4477054" cy="287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53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DFD11C-E32E-2849-923F-0D90DE0FED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ACCESS VIA HTTP://</a:t>
            </a:r>
            <a:r>
              <a:rPr lang="de-DE" dirty="0" err="1"/>
              <a:t>COnference.backend</a:t>
            </a:r>
            <a:r>
              <a:rPr lang="de-DE" dirty="0"/>
              <a:t>/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21EC3-4A96-4F4C-A1BF-632698CD45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DEPLOY BACKEND VIA HELM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05453-3DBB-F543-86F7-809F2516E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6" y="1342868"/>
            <a:ext cx="8722659" cy="579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1741C8-AF08-AC4F-BAD8-5CE7DE78D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505" y="1985402"/>
            <a:ext cx="4246986" cy="272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13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395711-A5E8-724A-A47F-4B95367BB5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Access via http://localhost:8080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61B44-8A33-A547-A3E6-5953584F73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Start </a:t>
            </a:r>
            <a:r>
              <a:rPr lang="de-DE" dirty="0" err="1"/>
              <a:t>frontend</a:t>
            </a:r>
            <a:r>
              <a:rPr lang="de-DE" dirty="0"/>
              <a:t> in 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9A5B8-3160-4A4C-A10C-69716C634F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DA3497-0A5B-4D4E-8DF3-2F28A7D02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57" y="1792941"/>
            <a:ext cx="4204924" cy="2783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3A88C6-B25A-0841-B136-7F92DE593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234" y="1792940"/>
            <a:ext cx="4330854" cy="27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03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48C628-8749-4740-BF19-C4914503C1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Access via http://</a:t>
            </a:r>
            <a:r>
              <a:rPr lang="de-DE" dirty="0" err="1"/>
              <a:t>conference.minikube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F28C1-B153-3142-ADAD-085F75D572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Deploy</a:t>
            </a:r>
            <a:r>
              <a:rPr lang="de-DE" dirty="0"/>
              <a:t> </a:t>
            </a:r>
            <a:r>
              <a:rPr lang="de-DE" dirty="0" err="1"/>
              <a:t>frontend</a:t>
            </a:r>
            <a:r>
              <a:rPr lang="de-DE" dirty="0"/>
              <a:t> via HELM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9F753-4B1E-B446-AACF-BA3A6011F2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4DCC4-6733-7E43-98B2-B2A3B7869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4" y="1185373"/>
            <a:ext cx="9144000" cy="725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670C51-7DEC-F946-B1C4-7AEB827CA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459" y="2043711"/>
            <a:ext cx="4722627" cy="30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23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AEDB71-9A4F-E749-8724-86C1FD51BA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CBAA4-1B4E-D141-BB82-396A266F1C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ALL VALUES IN GRAFANA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F4651-255E-AB40-AB57-1156693956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4AE98-4D2B-1648-9B1B-2B3641479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9" y="881894"/>
            <a:ext cx="6641029" cy="409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7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0780E61-FC6C-404E-A8F2-4ED46B816A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effectLst>
            <a:outerShdw dist="50800" dir="5400000" algn="ctr" rotWithShape="0">
              <a:srgbClr val="000000"/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B5B444-BC3C-F04C-90BA-16FA052D29E8}"/>
              </a:ext>
            </a:extLst>
          </p:cNvPr>
          <p:cNvSpPr txBox="1"/>
          <p:nvPr/>
        </p:nvSpPr>
        <p:spPr>
          <a:xfrm>
            <a:off x="728420" y="743919"/>
            <a:ext cx="3140603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de-DE" sz="1800" dirty="0" err="1">
                <a:solidFill>
                  <a:schemeClr val="bg1"/>
                </a:solidFill>
              </a:rPr>
              <a:t>Kubernetes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cluster</a:t>
            </a:r>
            <a:endParaRPr lang="de-DE" sz="1800" dirty="0">
              <a:solidFill>
                <a:schemeClr val="bg1"/>
              </a:solidFill>
            </a:endParaRP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>
                <a:solidFill>
                  <a:schemeClr val="bg1"/>
                </a:solidFill>
              </a:rPr>
              <a:t>150 </a:t>
            </a:r>
            <a:r>
              <a:rPr lang="de-DE" sz="1800" dirty="0" err="1">
                <a:solidFill>
                  <a:schemeClr val="bg1"/>
                </a:solidFill>
              </a:rPr>
              <a:t>nodes</a:t>
            </a:r>
            <a:endParaRPr lang="de-DE" sz="1800" dirty="0">
              <a:solidFill>
                <a:schemeClr val="bg1"/>
              </a:solidFill>
            </a:endParaRP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>
                <a:solidFill>
                  <a:schemeClr val="bg1"/>
                </a:solidFill>
              </a:rPr>
              <a:t>2300 </a:t>
            </a:r>
            <a:r>
              <a:rPr lang="de-DE" sz="1800" dirty="0" err="1">
                <a:solidFill>
                  <a:schemeClr val="bg1"/>
                </a:solidFill>
              </a:rPr>
              <a:t>cores</a:t>
            </a:r>
            <a:endParaRPr lang="de-DE" sz="1800" dirty="0">
              <a:solidFill>
                <a:schemeClr val="bg1"/>
              </a:solidFill>
            </a:endParaRP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>
                <a:solidFill>
                  <a:schemeClr val="bg1"/>
                </a:solidFill>
              </a:rPr>
              <a:t>16TB RAM</a:t>
            </a: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 err="1">
                <a:solidFill>
                  <a:schemeClr val="bg1"/>
                </a:solidFill>
              </a:rPr>
              <a:t>Running</a:t>
            </a:r>
            <a:r>
              <a:rPr lang="de-DE" sz="1800" dirty="0">
                <a:solidFill>
                  <a:schemeClr val="bg1"/>
                </a:solidFill>
              </a:rPr>
              <a:t> on </a:t>
            </a:r>
            <a:r>
              <a:rPr lang="de-DE" sz="1800" dirty="0" err="1">
                <a:solidFill>
                  <a:schemeClr val="bg1"/>
                </a:solidFill>
              </a:rPr>
              <a:t>Azure</a:t>
            </a:r>
            <a:endParaRPr lang="de-DE" sz="18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DE" sz="1800" dirty="0">
                <a:solidFill>
                  <a:schemeClr val="bg1"/>
                </a:solidFill>
              </a:rPr>
              <a:t>Development on </a:t>
            </a:r>
            <a:r>
              <a:rPr lang="de-DE" sz="1800" dirty="0" err="1">
                <a:solidFill>
                  <a:schemeClr val="bg1"/>
                </a:solidFill>
              </a:rPr>
              <a:t>Minikube</a:t>
            </a:r>
            <a:endParaRPr lang="de-DE" sz="18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F561D-0FA4-4B44-82F2-E840747BE840}"/>
              </a:ext>
            </a:extLst>
          </p:cNvPr>
          <p:cNvSpPr txBox="1"/>
          <p:nvPr/>
        </p:nvSpPr>
        <p:spPr>
          <a:xfrm>
            <a:off x="4510225" y="743918"/>
            <a:ext cx="3781805" cy="3070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de-DE" sz="1800" dirty="0" err="1">
                <a:solidFill>
                  <a:schemeClr val="bg1"/>
                </a:solidFill>
              </a:rPr>
              <a:t>Running</a:t>
            </a:r>
            <a:endParaRPr lang="de-DE" sz="1800" dirty="0">
              <a:solidFill>
                <a:schemeClr val="bg1"/>
              </a:solidFill>
            </a:endParaRP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>
                <a:solidFill>
                  <a:schemeClr val="bg1"/>
                </a:solidFill>
              </a:rPr>
              <a:t>15 </a:t>
            </a:r>
            <a:r>
              <a:rPr lang="de-DE" sz="1800" dirty="0" err="1">
                <a:solidFill>
                  <a:schemeClr val="bg1"/>
                </a:solidFill>
              </a:rPr>
              <a:t>business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services</a:t>
            </a:r>
            <a:endParaRPr lang="de-DE" sz="1800" dirty="0">
              <a:solidFill>
                <a:schemeClr val="bg1"/>
              </a:solidFill>
            </a:endParaRPr>
          </a:p>
          <a:p>
            <a:pPr marL="971452" lvl="2" indent="-285750">
              <a:buFont typeface="Wingdings" pitchFamily="2" charset="2"/>
              <a:buChar char="§"/>
            </a:pPr>
            <a:r>
              <a:rPr lang="de-DE" sz="1800" dirty="0" err="1">
                <a:solidFill>
                  <a:schemeClr val="bg1"/>
                </a:solidFill>
              </a:rPr>
              <a:t>Developed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by</a:t>
            </a:r>
            <a:r>
              <a:rPr lang="de-DE" sz="1800" dirty="0">
                <a:solidFill>
                  <a:schemeClr val="bg1"/>
                </a:solidFill>
              </a:rPr>
              <a:t> PRODYNA</a:t>
            </a: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>
                <a:solidFill>
                  <a:schemeClr val="bg1"/>
                </a:solidFill>
              </a:rPr>
              <a:t>Neo4j</a:t>
            </a: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 err="1">
                <a:solidFill>
                  <a:schemeClr val="bg1"/>
                </a:solidFill>
              </a:rPr>
              <a:t>ElasticSearch</a:t>
            </a:r>
            <a:endParaRPr lang="de-DE" sz="1800" dirty="0">
              <a:solidFill>
                <a:schemeClr val="bg1"/>
              </a:solidFill>
            </a:endParaRP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 err="1">
                <a:solidFill>
                  <a:schemeClr val="bg1"/>
                </a:solidFill>
              </a:rPr>
              <a:t>MongoDB</a:t>
            </a:r>
            <a:endParaRPr lang="de-DE" sz="1800" dirty="0">
              <a:solidFill>
                <a:schemeClr val="bg1"/>
              </a:solidFill>
            </a:endParaRP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 err="1">
                <a:solidFill>
                  <a:schemeClr val="bg1"/>
                </a:solidFill>
              </a:rPr>
              <a:t>RabbitMQ</a:t>
            </a:r>
            <a:endParaRPr lang="de-DE" sz="1800" dirty="0">
              <a:solidFill>
                <a:schemeClr val="bg1"/>
              </a:solidFill>
            </a:endParaRP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>
                <a:solidFill>
                  <a:schemeClr val="bg1"/>
                </a:solidFill>
              </a:rPr>
              <a:t>Prometheus</a:t>
            </a:r>
          </a:p>
          <a:p>
            <a:pPr marL="628601" lvl="1" indent="-285750">
              <a:buFont typeface="Wingdings" pitchFamily="2" charset="2"/>
              <a:buChar char="§"/>
            </a:pPr>
            <a:r>
              <a:rPr lang="de-DE" sz="1800" dirty="0" err="1">
                <a:solidFill>
                  <a:schemeClr val="bg1"/>
                </a:solidFill>
              </a:rPr>
              <a:t>Grafana</a:t>
            </a:r>
            <a:endParaRPr lang="de-DE" sz="1800" dirty="0">
              <a:solidFill>
                <a:schemeClr val="bg1"/>
              </a:solidFill>
            </a:endParaRPr>
          </a:p>
          <a:p>
            <a:pPr marL="628601" lvl="1" indent="-285750">
              <a:buFont typeface="Wingdings" pitchFamily="2" charset="2"/>
              <a:buChar char="§"/>
            </a:pPr>
            <a:endParaRPr lang="de-DE" sz="18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5377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E7E81F-FDF0-A94D-970D-4C179E095062}"/>
              </a:ext>
            </a:extLst>
          </p:cNvPr>
          <p:cNvSpPr/>
          <p:nvPr/>
        </p:nvSpPr>
        <p:spPr>
          <a:xfrm>
            <a:off x="331693" y="510977"/>
            <a:ext cx="3868271" cy="22501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numCol="1" rtlCol="0" anchor="b"/>
          <a:lstStyle/>
          <a:p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F9FB73-60B0-A94B-9063-1878DDB0DA4A}"/>
              </a:ext>
            </a:extLst>
          </p:cNvPr>
          <p:cNvSpPr/>
          <p:nvPr/>
        </p:nvSpPr>
        <p:spPr>
          <a:xfrm>
            <a:off x="3118325" y="1136281"/>
            <a:ext cx="524438" cy="3854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Ingress Controller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1F61B1-A649-0841-8279-FFB4B903E91A}"/>
              </a:ext>
            </a:extLst>
          </p:cNvPr>
          <p:cNvSpPr/>
          <p:nvPr/>
        </p:nvSpPr>
        <p:spPr>
          <a:xfrm>
            <a:off x="4075659" y="862842"/>
            <a:ext cx="233083" cy="2106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" dirty="0">
                <a:solidFill>
                  <a:schemeClr val="tx1"/>
                </a:solidFill>
              </a:rPr>
              <a:t>80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7D2023-5505-F545-A32A-F66FEB0D6439}"/>
              </a:ext>
            </a:extLst>
          </p:cNvPr>
          <p:cNvSpPr/>
          <p:nvPr/>
        </p:nvSpPr>
        <p:spPr>
          <a:xfrm>
            <a:off x="4051442" y="1239413"/>
            <a:ext cx="233083" cy="2106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" dirty="0">
                <a:solidFill>
                  <a:schemeClr val="tx1"/>
                </a:solidFill>
              </a:rPr>
              <a:t>443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AE353B-0036-5A41-836A-5EC19E0445E7}"/>
              </a:ext>
            </a:extLst>
          </p:cNvPr>
          <p:cNvCxnSpPr>
            <a:cxnSpLocks/>
            <a:stCxn id="8" idx="2"/>
            <a:endCxn id="7" idx="3"/>
          </p:cNvCxnSpPr>
          <p:nvPr/>
        </p:nvCxnSpPr>
        <p:spPr>
          <a:xfrm flipH="1">
            <a:off x="3642763" y="968177"/>
            <a:ext cx="432896" cy="36084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ED83BD-1979-C64A-AA5C-C071B9C08865}"/>
              </a:ext>
            </a:extLst>
          </p:cNvPr>
          <p:cNvCxnSpPr>
            <a:cxnSpLocks/>
            <a:stCxn id="9" idx="2"/>
            <a:endCxn id="7" idx="3"/>
          </p:cNvCxnSpPr>
          <p:nvPr/>
        </p:nvCxnSpPr>
        <p:spPr>
          <a:xfrm flipH="1" flipV="1">
            <a:off x="3642763" y="1329023"/>
            <a:ext cx="408679" cy="15725"/>
          </a:xfrm>
          <a:prstGeom prst="straightConnector1">
            <a:avLst/>
          </a:prstGeom>
          <a:ln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36E2EB2-BAD8-0F4B-A7D4-8E4608AEF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05" y="2509182"/>
            <a:ext cx="215757" cy="20928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187D6BF-D08C-DF47-A92A-939EF0E7E32E}"/>
              </a:ext>
            </a:extLst>
          </p:cNvPr>
          <p:cNvSpPr/>
          <p:nvPr/>
        </p:nvSpPr>
        <p:spPr>
          <a:xfrm>
            <a:off x="1841067" y="600947"/>
            <a:ext cx="524438" cy="38548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Conference</a:t>
            </a:r>
          </a:p>
          <a:p>
            <a:pPr algn="ctr"/>
            <a:r>
              <a:rPr lang="de-DE" sz="500" dirty="0">
                <a:solidFill>
                  <a:schemeClr val="tx1"/>
                </a:solidFill>
              </a:rPr>
              <a:t>Frontend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0C3E12-82BA-9B4D-825A-7915465EBF6B}"/>
              </a:ext>
            </a:extLst>
          </p:cNvPr>
          <p:cNvSpPr/>
          <p:nvPr/>
        </p:nvSpPr>
        <p:spPr>
          <a:xfrm>
            <a:off x="647198" y="858819"/>
            <a:ext cx="524438" cy="38548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Conference</a:t>
            </a:r>
          </a:p>
          <a:p>
            <a:pPr algn="ctr"/>
            <a:r>
              <a:rPr lang="de-DE" sz="500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972C6D-1276-6440-BAFA-311113304E56}"/>
              </a:ext>
            </a:extLst>
          </p:cNvPr>
          <p:cNvSpPr/>
          <p:nvPr/>
        </p:nvSpPr>
        <p:spPr>
          <a:xfrm>
            <a:off x="556185" y="1550642"/>
            <a:ext cx="524438" cy="38548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Prometheus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25A404-E19D-EF4E-88A2-3DFE2B316487}"/>
              </a:ext>
            </a:extLst>
          </p:cNvPr>
          <p:cNvSpPr/>
          <p:nvPr/>
        </p:nvSpPr>
        <p:spPr>
          <a:xfrm>
            <a:off x="556185" y="2070641"/>
            <a:ext cx="524438" cy="38548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 err="1">
                <a:solidFill>
                  <a:schemeClr val="tx1"/>
                </a:solidFill>
              </a:rPr>
              <a:t>Grafana</a:t>
            </a:r>
            <a:endParaRPr lang="de-DE" sz="5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CE65DA-FE29-3A43-810D-C3F12917C6E8}"/>
              </a:ext>
            </a:extLst>
          </p:cNvPr>
          <p:cNvSpPr/>
          <p:nvPr/>
        </p:nvSpPr>
        <p:spPr>
          <a:xfrm>
            <a:off x="2099474" y="1992010"/>
            <a:ext cx="524438" cy="3854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Neo4j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8DCA25-297A-EC4B-AB50-29EB6040F760}"/>
              </a:ext>
            </a:extLst>
          </p:cNvPr>
          <p:cNvCxnSpPr>
            <a:cxnSpLocks/>
            <a:stCxn id="7" idx="1"/>
            <a:endCxn id="22" idx="3"/>
          </p:cNvCxnSpPr>
          <p:nvPr/>
        </p:nvCxnSpPr>
        <p:spPr>
          <a:xfrm flipH="1" flipV="1">
            <a:off x="2365505" y="793689"/>
            <a:ext cx="752820" cy="535334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B4EED59-96CA-C449-9DDD-0E280B49D8C2}"/>
              </a:ext>
            </a:extLst>
          </p:cNvPr>
          <p:cNvCxnSpPr>
            <a:cxnSpLocks/>
            <a:stCxn id="7" idx="1"/>
            <a:endCxn id="23" idx="3"/>
          </p:cNvCxnSpPr>
          <p:nvPr/>
        </p:nvCxnSpPr>
        <p:spPr>
          <a:xfrm flipH="1" flipV="1">
            <a:off x="1171636" y="1051561"/>
            <a:ext cx="1946689" cy="27746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1EEB84-3590-6F42-885E-F7FF4F7A9BAC}"/>
              </a:ext>
            </a:extLst>
          </p:cNvPr>
          <p:cNvCxnSpPr>
            <a:cxnSpLocks/>
            <a:stCxn id="7" idx="1"/>
            <a:endCxn id="24" idx="3"/>
          </p:cNvCxnSpPr>
          <p:nvPr/>
        </p:nvCxnSpPr>
        <p:spPr>
          <a:xfrm flipH="1">
            <a:off x="1080623" y="1329023"/>
            <a:ext cx="2037702" cy="414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796113-8BC5-9342-96A3-EF67C96003B1}"/>
              </a:ext>
            </a:extLst>
          </p:cNvPr>
          <p:cNvCxnSpPr>
            <a:cxnSpLocks/>
            <a:stCxn id="7" idx="1"/>
            <a:endCxn id="25" idx="3"/>
          </p:cNvCxnSpPr>
          <p:nvPr/>
        </p:nvCxnSpPr>
        <p:spPr>
          <a:xfrm flipH="1">
            <a:off x="1080623" y="1329023"/>
            <a:ext cx="2037702" cy="93436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FBEDB7-A4A3-3940-A7AB-61070B849254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flipH="1">
            <a:off x="909417" y="793689"/>
            <a:ext cx="931650" cy="6513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ECEA2BF-E334-3E4C-AF63-93AD063F9C99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909417" y="1244302"/>
            <a:ext cx="1452276" cy="74770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9DB697-2F53-5647-8323-92ED8E634FA9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V="1">
            <a:off x="818404" y="1936125"/>
            <a:ext cx="0" cy="13451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8EE28F5-E849-7A43-87CD-5546B38B2C1E}"/>
              </a:ext>
            </a:extLst>
          </p:cNvPr>
          <p:cNvSpPr txBox="1"/>
          <p:nvPr/>
        </p:nvSpPr>
        <p:spPr>
          <a:xfrm>
            <a:off x="1081616" y="1521764"/>
            <a:ext cx="45878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 err="1"/>
              <a:t>prometheus</a:t>
            </a:r>
            <a:endParaRPr lang="de-DE" sz="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224AD7-5797-0848-98ED-080E591FBF0A}"/>
              </a:ext>
            </a:extLst>
          </p:cNvPr>
          <p:cNvSpPr txBox="1"/>
          <p:nvPr/>
        </p:nvSpPr>
        <p:spPr>
          <a:xfrm>
            <a:off x="1109232" y="1933720"/>
            <a:ext cx="36099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 err="1"/>
              <a:t>grafana</a:t>
            </a:r>
            <a:endParaRPr lang="de-DE" sz="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132247-CC0F-694E-9172-BE24E4CEF29C}"/>
              </a:ext>
            </a:extLst>
          </p:cNvPr>
          <p:cNvSpPr txBox="1"/>
          <p:nvPr/>
        </p:nvSpPr>
        <p:spPr>
          <a:xfrm>
            <a:off x="2530753" y="808593"/>
            <a:ext cx="46679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 err="1"/>
              <a:t>conference</a:t>
            </a:r>
            <a:r>
              <a:rPr lang="de-DE" sz="400" dirty="0"/>
              <a:t>/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98631D-4486-1543-8486-5D987487A136}"/>
              </a:ext>
            </a:extLst>
          </p:cNvPr>
          <p:cNvSpPr txBox="1"/>
          <p:nvPr/>
        </p:nvSpPr>
        <p:spPr>
          <a:xfrm>
            <a:off x="1661753" y="993556"/>
            <a:ext cx="524503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 err="1"/>
              <a:t>conference</a:t>
            </a:r>
            <a:r>
              <a:rPr lang="de-DE" sz="400" dirty="0"/>
              <a:t>/</a:t>
            </a:r>
            <a:r>
              <a:rPr lang="de-DE" sz="400" dirty="0" err="1"/>
              <a:t>api</a:t>
            </a:r>
            <a:endParaRPr lang="de-DE" sz="40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B715C96-435F-5E4C-8B5B-B10B1515CE86}"/>
              </a:ext>
            </a:extLst>
          </p:cNvPr>
          <p:cNvSpPr/>
          <p:nvPr/>
        </p:nvSpPr>
        <p:spPr>
          <a:xfrm>
            <a:off x="2245151" y="2672463"/>
            <a:ext cx="233083" cy="2106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" dirty="0">
                <a:solidFill>
                  <a:schemeClr val="tx1"/>
                </a:solidFill>
              </a:rPr>
              <a:t>32K11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37E3050-EB9C-5346-AAAA-3CBF7153CA04}"/>
              </a:ext>
            </a:extLst>
          </p:cNvPr>
          <p:cNvSpPr/>
          <p:nvPr/>
        </p:nvSpPr>
        <p:spPr>
          <a:xfrm>
            <a:off x="327811" y="3739254"/>
            <a:ext cx="3872153" cy="1176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numCol="1" rtlCol="0" anchor="b"/>
          <a:lstStyle/>
          <a:p>
            <a:endParaRPr lang="de-DE" sz="800" dirty="0">
              <a:solidFill>
                <a:schemeClr val="tx1"/>
              </a:solidFill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618CD24-C6BC-4F4A-909F-9B5BA6921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78" y="4606225"/>
            <a:ext cx="220892" cy="22089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DAAEBF8E-3435-FF46-AC71-125B7375A545}"/>
              </a:ext>
            </a:extLst>
          </p:cNvPr>
          <p:cNvSpPr/>
          <p:nvPr/>
        </p:nvSpPr>
        <p:spPr>
          <a:xfrm>
            <a:off x="2075277" y="4018483"/>
            <a:ext cx="524438" cy="38548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Conference</a:t>
            </a:r>
          </a:p>
          <a:p>
            <a:pPr algn="ctr"/>
            <a:r>
              <a:rPr lang="de-DE" sz="500" dirty="0">
                <a:solidFill>
                  <a:schemeClr val="tx1"/>
                </a:solidFill>
              </a:rPr>
              <a:t>Backend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AFC3FD1-A9FA-6541-8537-63FD021710A7}"/>
              </a:ext>
            </a:extLst>
          </p:cNvPr>
          <p:cNvCxnSpPr>
            <a:cxnSpLocks/>
            <a:stCxn id="61" idx="0"/>
            <a:endCxn id="26" idx="2"/>
          </p:cNvCxnSpPr>
          <p:nvPr/>
        </p:nvCxnSpPr>
        <p:spPr>
          <a:xfrm flipV="1">
            <a:off x="2361693" y="2377493"/>
            <a:ext cx="0" cy="29497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9C8A0D5-3A0D-A24C-B572-767F4C921092}"/>
              </a:ext>
            </a:extLst>
          </p:cNvPr>
          <p:cNvCxnSpPr>
            <a:cxnSpLocks/>
            <a:stCxn id="64" idx="0"/>
            <a:endCxn id="61" idx="4"/>
          </p:cNvCxnSpPr>
          <p:nvPr/>
        </p:nvCxnSpPr>
        <p:spPr>
          <a:xfrm flipV="1">
            <a:off x="2337496" y="2883133"/>
            <a:ext cx="24197" cy="113535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AA4D488-B1EF-2942-8C72-CE72796DE730}"/>
              </a:ext>
            </a:extLst>
          </p:cNvPr>
          <p:cNvSpPr txBox="1"/>
          <p:nvPr/>
        </p:nvSpPr>
        <p:spPr>
          <a:xfrm>
            <a:off x="2336833" y="3830069"/>
            <a:ext cx="67678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 err="1"/>
              <a:t>bolt</a:t>
            </a:r>
            <a:r>
              <a:rPr lang="de-DE" sz="400" dirty="0"/>
              <a:t>://minikube:32001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4D1ECEB-F980-3C41-BF3F-2E3DD171A6EA}"/>
              </a:ext>
            </a:extLst>
          </p:cNvPr>
          <p:cNvSpPr/>
          <p:nvPr/>
        </p:nvSpPr>
        <p:spPr>
          <a:xfrm>
            <a:off x="4060704" y="2350789"/>
            <a:ext cx="233083" cy="2106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" dirty="0">
                <a:solidFill>
                  <a:schemeClr val="tx1"/>
                </a:solidFill>
              </a:rPr>
              <a:t>32K10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3B01338-6953-934D-B4C4-C938A8305927}"/>
              </a:ext>
            </a:extLst>
          </p:cNvPr>
          <p:cNvCxnSpPr>
            <a:cxnSpLocks/>
            <a:stCxn id="72" idx="2"/>
            <a:endCxn id="26" idx="3"/>
          </p:cNvCxnSpPr>
          <p:nvPr/>
        </p:nvCxnSpPr>
        <p:spPr>
          <a:xfrm flipH="1" flipV="1">
            <a:off x="2623912" y="2184752"/>
            <a:ext cx="1436792" cy="27137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9247415-0B02-E948-BB9E-473CC56FE461}"/>
              </a:ext>
            </a:extLst>
          </p:cNvPr>
          <p:cNvSpPr/>
          <p:nvPr/>
        </p:nvSpPr>
        <p:spPr>
          <a:xfrm>
            <a:off x="3321880" y="4010673"/>
            <a:ext cx="524438" cy="38548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Conference</a:t>
            </a:r>
          </a:p>
          <a:p>
            <a:pPr algn="ctr"/>
            <a:r>
              <a:rPr lang="de-DE" sz="500" dirty="0">
                <a:solidFill>
                  <a:schemeClr val="tx1"/>
                </a:solidFill>
              </a:rPr>
              <a:t>Frontend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FCD5A2C9-6D91-1746-AE5F-CDB7E1A0AE66}"/>
              </a:ext>
            </a:extLst>
          </p:cNvPr>
          <p:cNvSpPr/>
          <p:nvPr/>
        </p:nvSpPr>
        <p:spPr>
          <a:xfrm>
            <a:off x="3118325" y="1707604"/>
            <a:ext cx="524438" cy="3854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Dashboard</a:t>
            </a: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42BC3F1-E742-1048-A272-9F1F959780AF}"/>
              </a:ext>
            </a:extLst>
          </p:cNvPr>
          <p:cNvSpPr/>
          <p:nvPr/>
        </p:nvSpPr>
        <p:spPr>
          <a:xfrm>
            <a:off x="4083422" y="1792713"/>
            <a:ext cx="233083" cy="2106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" dirty="0">
                <a:solidFill>
                  <a:schemeClr val="tx1"/>
                </a:solidFill>
              </a:rPr>
              <a:t>2001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2DD1CCD-134F-0B44-AAAA-8AA0D9CF3CD6}"/>
              </a:ext>
            </a:extLst>
          </p:cNvPr>
          <p:cNvCxnSpPr>
            <a:cxnSpLocks/>
            <a:endCxn id="168" idx="3"/>
          </p:cNvCxnSpPr>
          <p:nvPr/>
        </p:nvCxnSpPr>
        <p:spPr>
          <a:xfrm flipH="1">
            <a:off x="3642763" y="1900346"/>
            <a:ext cx="432896" cy="0"/>
          </a:xfrm>
          <a:prstGeom prst="straightConnector1">
            <a:avLst/>
          </a:prstGeom>
          <a:ln>
            <a:solidFill>
              <a:schemeClr val="tx1"/>
            </a:solidFill>
            <a:headEnd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Elbow Connector 193">
            <a:extLst>
              <a:ext uri="{FF2B5EF4-FFF2-40B4-BE49-F238E27FC236}">
                <a16:creationId xmlns:a16="http://schemas.microsoft.com/office/drawing/2014/main" id="{FB4D55E0-F2B1-744F-99C1-DA7691B69609}"/>
              </a:ext>
            </a:extLst>
          </p:cNvPr>
          <p:cNvCxnSpPr>
            <a:cxnSpLocks/>
            <a:stCxn id="145" idx="3"/>
            <a:endCxn id="8" idx="6"/>
          </p:cNvCxnSpPr>
          <p:nvPr/>
        </p:nvCxnSpPr>
        <p:spPr>
          <a:xfrm flipV="1">
            <a:off x="3846318" y="968177"/>
            <a:ext cx="462424" cy="3235238"/>
          </a:xfrm>
          <a:prstGeom prst="bentConnector3">
            <a:avLst>
              <a:gd name="adj1" fmla="val 149435"/>
            </a:avLst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Picture 199">
            <a:extLst>
              <a:ext uri="{FF2B5EF4-FFF2-40B4-BE49-F238E27FC236}">
                <a16:creationId xmlns:a16="http://schemas.microsoft.com/office/drawing/2014/main" id="{44D64902-BAB3-9440-855C-BF068DFAE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056" y="3467136"/>
            <a:ext cx="991919" cy="680518"/>
          </a:xfrm>
          <a:prstGeom prst="rect">
            <a:avLst/>
          </a:prstGeom>
        </p:spPr>
      </p:pic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445B7E0F-AC5C-FC4E-8555-CBF3F2B1A352}"/>
              </a:ext>
            </a:extLst>
          </p:cNvPr>
          <p:cNvCxnSpPr>
            <a:cxnSpLocks/>
            <a:stCxn id="200" idx="1"/>
            <a:endCxn id="175" idx="6"/>
          </p:cNvCxnSpPr>
          <p:nvPr/>
        </p:nvCxnSpPr>
        <p:spPr>
          <a:xfrm flipH="1" flipV="1">
            <a:off x="4316505" y="1898048"/>
            <a:ext cx="3470551" cy="1909347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04">
            <a:extLst>
              <a:ext uri="{FF2B5EF4-FFF2-40B4-BE49-F238E27FC236}">
                <a16:creationId xmlns:a16="http://schemas.microsoft.com/office/drawing/2014/main" id="{4A3F8989-1CC5-2D44-AACC-FE0729F4F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639" y="1775396"/>
            <a:ext cx="1034921" cy="710020"/>
          </a:xfrm>
          <a:prstGeom prst="rect">
            <a:avLst/>
          </a:prstGeom>
        </p:spPr>
      </p:pic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B6546AC6-4F28-F14C-9B13-53297EBAC0FF}"/>
              </a:ext>
            </a:extLst>
          </p:cNvPr>
          <p:cNvCxnSpPr>
            <a:cxnSpLocks/>
            <a:stCxn id="205" idx="1"/>
            <a:endCxn id="8" idx="6"/>
          </p:cNvCxnSpPr>
          <p:nvPr/>
        </p:nvCxnSpPr>
        <p:spPr>
          <a:xfrm flipH="1" flipV="1">
            <a:off x="4308742" y="968177"/>
            <a:ext cx="3470897" cy="116222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210">
            <a:extLst>
              <a:ext uri="{FF2B5EF4-FFF2-40B4-BE49-F238E27FC236}">
                <a16:creationId xmlns:a16="http://schemas.microsoft.com/office/drawing/2014/main" id="{714AC185-64ED-5241-8617-EB09653D1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850" y="139236"/>
            <a:ext cx="1013385" cy="695245"/>
          </a:xfrm>
          <a:prstGeom prst="rect">
            <a:avLst/>
          </a:prstGeom>
        </p:spPr>
      </p:pic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5C2A24BC-CA13-6847-BB3C-5D4EF271B024}"/>
              </a:ext>
            </a:extLst>
          </p:cNvPr>
          <p:cNvCxnSpPr>
            <a:cxnSpLocks/>
            <a:stCxn id="211" idx="1"/>
            <a:endCxn id="8" idx="6"/>
          </p:cNvCxnSpPr>
          <p:nvPr/>
        </p:nvCxnSpPr>
        <p:spPr>
          <a:xfrm flipH="1">
            <a:off x="4308742" y="486859"/>
            <a:ext cx="3450108" cy="48131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7" name="Picture 216">
            <a:extLst>
              <a:ext uri="{FF2B5EF4-FFF2-40B4-BE49-F238E27FC236}">
                <a16:creationId xmlns:a16="http://schemas.microsoft.com/office/drawing/2014/main" id="{D588AC84-2BC4-5747-82BE-222911F2A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5840" y="979939"/>
            <a:ext cx="993135" cy="681353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7837C65C-8C5F-FC45-AAD9-5153A2880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8555" y="2637209"/>
            <a:ext cx="979687" cy="672126"/>
          </a:xfrm>
          <a:prstGeom prst="rect">
            <a:avLst/>
          </a:prstGeom>
        </p:spPr>
      </p:pic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CCE52124-12AB-FF4A-A877-7030F1B67858}"/>
              </a:ext>
            </a:extLst>
          </p:cNvPr>
          <p:cNvCxnSpPr>
            <a:cxnSpLocks/>
            <a:stCxn id="221" idx="1"/>
            <a:endCxn id="8" idx="6"/>
          </p:cNvCxnSpPr>
          <p:nvPr/>
        </p:nvCxnSpPr>
        <p:spPr>
          <a:xfrm flipH="1" flipV="1">
            <a:off x="4308742" y="968177"/>
            <a:ext cx="3489813" cy="2005095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4AFC9A23-BCF0-784B-90B6-220E033347EF}"/>
              </a:ext>
            </a:extLst>
          </p:cNvPr>
          <p:cNvCxnSpPr>
            <a:cxnSpLocks/>
            <a:stCxn id="217" idx="1"/>
            <a:endCxn id="8" idx="6"/>
          </p:cNvCxnSpPr>
          <p:nvPr/>
        </p:nvCxnSpPr>
        <p:spPr>
          <a:xfrm flipH="1" flipV="1">
            <a:off x="4308742" y="968177"/>
            <a:ext cx="3477098" cy="35243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A38F9351-9814-1E41-9280-37D99D78FDA6}"/>
              </a:ext>
            </a:extLst>
          </p:cNvPr>
          <p:cNvCxnSpPr>
            <a:cxnSpLocks/>
            <a:stCxn id="234" idx="1"/>
            <a:endCxn id="72" idx="6"/>
          </p:cNvCxnSpPr>
          <p:nvPr/>
        </p:nvCxnSpPr>
        <p:spPr>
          <a:xfrm flipH="1" flipV="1">
            <a:off x="4293787" y="2456124"/>
            <a:ext cx="3451586" cy="220840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4" name="Picture 233">
            <a:extLst>
              <a:ext uri="{FF2B5EF4-FFF2-40B4-BE49-F238E27FC236}">
                <a16:creationId xmlns:a16="http://schemas.microsoft.com/office/drawing/2014/main" id="{CA8B263D-BB0F-E645-91E2-1A009AA58F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373" y="4307665"/>
            <a:ext cx="1040338" cy="713736"/>
          </a:xfrm>
          <a:prstGeom prst="rect">
            <a:avLst/>
          </a:prstGeom>
        </p:spPr>
      </p:pic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3D13FB90-5CBE-F547-BBCB-F460216465C8}"/>
              </a:ext>
            </a:extLst>
          </p:cNvPr>
          <p:cNvCxnSpPr>
            <a:cxnSpLocks/>
            <a:stCxn id="234" idx="1"/>
            <a:endCxn id="61" idx="5"/>
          </p:cNvCxnSpPr>
          <p:nvPr/>
        </p:nvCxnSpPr>
        <p:spPr>
          <a:xfrm flipH="1" flipV="1">
            <a:off x="2444100" y="2852281"/>
            <a:ext cx="5301273" cy="181225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331CB205-3BAE-8E45-A428-951B28B550EB}"/>
              </a:ext>
            </a:extLst>
          </p:cNvPr>
          <p:cNvSpPr txBox="1"/>
          <p:nvPr/>
        </p:nvSpPr>
        <p:spPr>
          <a:xfrm>
            <a:off x="7133810" y="4172200"/>
            <a:ext cx="679994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http://minikube:32010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E0D24B1-DB3C-FD47-A3A4-7F9CE32F1D5F}"/>
              </a:ext>
            </a:extLst>
          </p:cNvPr>
          <p:cNvSpPr txBox="1"/>
          <p:nvPr/>
        </p:nvSpPr>
        <p:spPr>
          <a:xfrm>
            <a:off x="6866320" y="2912569"/>
            <a:ext cx="82426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</a:t>
            </a:r>
            <a:r>
              <a:rPr lang="de-DE" sz="400" dirty="0" err="1"/>
              <a:t>prometheus.minikube</a:t>
            </a:r>
            <a:r>
              <a:rPr lang="de-DE" sz="400" dirty="0"/>
              <a:t>/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07715A1-D2B9-A145-9405-B2570FFC02B8}"/>
              </a:ext>
            </a:extLst>
          </p:cNvPr>
          <p:cNvSpPr txBox="1"/>
          <p:nvPr/>
        </p:nvSpPr>
        <p:spPr>
          <a:xfrm>
            <a:off x="7151106" y="3790139"/>
            <a:ext cx="665567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http://minikube:2001/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E57358F4-B8A8-4042-A5B8-B0B443F07A80}"/>
              </a:ext>
            </a:extLst>
          </p:cNvPr>
          <p:cNvSpPr txBox="1"/>
          <p:nvPr/>
        </p:nvSpPr>
        <p:spPr>
          <a:xfrm>
            <a:off x="7092519" y="4701675"/>
            <a:ext cx="67678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 err="1"/>
              <a:t>bolt</a:t>
            </a:r>
            <a:r>
              <a:rPr lang="de-DE" sz="400" dirty="0"/>
              <a:t>://minikube:32011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82EC1DDD-0E38-EE42-A51C-13DF5D2CBD25}"/>
              </a:ext>
            </a:extLst>
          </p:cNvPr>
          <p:cNvSpPr txBox="1"/>
          <p:nvPr/>
        </p:nvSpPr>
        <p:spPr>
          <a:xfrm>
            <a:off x="6880328" y="2151867"/>
            <a:ext cx="72648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</a:t>
            </a:r>
            <a:r>
              <a:rPr lang="de-DE" sz="400" dirty="0" err="1"/>
              <a:t>grafana.minikube</a:t>
            </a:r>
            <a:r>
              <a:rPr lang="de-DE" sz="400" dirty="0"/>
              <a:t>/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FB6BBE29-F29B-5D48-AFE7-D6267D6C109D}"/>
              </a:ext>
            </a:extLst>
          </p:cNvPr>
          <p:cNvSpPr txBox="1"/>
          <p:nvPr/>
        </p:nvSpPr>
        <p:spPr>
          <a:xfrm>
            <a:off x="6840671" y="1344225"/>
            <a:ext cx="87556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</a:t>
            </a:r>
            <a:r>
              <a:rPr lang="de-DE" sz="400" dirty="0" err="1"/>
              <a:t>conference.minikube</a:t>
            </a:r>
            <a:r>
              <a:rPr lang="de-DE" sz="400" dirty="0"/>
              <a:t>/</a:t>
            </a:r>
            <a:r>
              <a:rPr lang="de-DE" sz="400" dirty="0" err="1"/>
              <a:t>api</a:t>
            </a:r>
            <a:endParaRPr lang="de-DE" sz="4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291053A1-FB3A-CF41-B146-AEB7EE2D2A54}"/>
              </a:ext>
            </a:extLst>
          </p:cNvPr>
          <p:cNvSpPr txBox="1"/>
          <p:nvPr/>
        </p:nvSpPr>
        <p:spPr>
          <a:xfrm>
            <a:off x="6840252" y="587482"/>
            <a:ext cx="80663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</a:t>
            </a:r>
            <a:r>
              <a:rPr lang="de-DE" sz="400" dirty="0" err="1"/>
              <a:t>conference.minikube</a:t>
            </a:r>
            <a:r>
              <a:rPr lang="de-DE" sz="400" dirty="0"/>
              <a:t>/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E150512E-7890-1D48-B0BE-225C1E59581E}"/>
              </a:ext>
            </a:extLst>
          </p:cNvPr>
          <p:cNvSpPr txBox="1"/>
          <p:nvPr/>
        </p:nvSpPr>
        <p:spPr>
          <a:xfrm>
            <a:off x="4167983" y="4215428"/>
            <a:ext cx="875561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" dirty="0"/>
              <a:t>http://</a:t>
            </a:r>
            <a:r>
              <a:rPr lang="de-DE" sz="400" dirty="0" err="1"/>
              <a:t>conference.minikube</a:t>
            </a:r>
            <a:r>
              <a:rPr lang="de-DE" sz="400" dirty="0"/>
              <a:t>/</a:t>
            </a:r>
            <a:r>
              <a:rPr lang="de-DE" sz="400" dirty="0" err="1"/>
              <a:t>api</a:t>
            </a:r>
            <a:endParaRPr lang="de-DE" sz="400" dirty="0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104C30AA-641B-C34B-B93F-D41B464BF7D8}"/>
              </a:ext>
            </a:extLst>
          </p:cNvPr>
          <p:cNvSpPr/>
          <p:nvPr/>
        </p:nvSpPr>
        <p:spPr>
          <a:xfrm>
            <a:off x="1350368" y="2263382"/>
            <a:ext cx="509386" cy="255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500" dirty="0">
                <a:solidFill>
                  <a:schemeClr val="tx1"/>
                </a:solidFill>
              </a:rPr>
              <a:t>Conference</a:t>
            </a:r>
          </a:p>
          <a:p>
            <a:pPr algn="ctr"/>
            <a:r>
              <a:rPr lang="de-DE" sz="500" dirty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61E8D657-48A8-314D-B82C-A3B1047DD0A5}"/>
              </a:ext>
            </a:extLst>
          </p:cNvPr>
          <p:cNvCxnSpPr>
            <a:cxnSpLocks/>
            <a:stCxn id="256" idx="3"/>
            <a:endCxn id="26" idx="1"/>
          </p:cNvCxnSpPr>
          <p:nvPr/>
        </p:nvCxnSpPr>
        <p:spPr>
          <a:xfrm flipV="1">
            <a:off x="1859754" y="2184752"/>
            <a:ext cx="239720" cy="20624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96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57" grpId="0"/>
      <p:bldP spid="58" grpId="0"/>
      <p:bldP spid="59" grpId="0"/>
      <p:bldP spid="60" grpId="0"/>
      <p:bldP spid="61" grpId="0" animBg="1"/>
      <p:bldP spid="62" grpId="0" animBg="1"/>
      <p:bldP spid="64" grpId="0" animBg="1"/>
      <p:bldP spid="64" grpId="1" animBg="1"/>
      <p:bldP spid="71" grpId="0"/>
      <p:bldP spid="71" grpId="1"/>
      <p:bldP spid="72" grpId="0" animBg="1"/>
      <p:bldP spid="145" grpId="0" animBg="1"/>
      <p:bldP spid="145" grpId="1" animBg="1"/>
      <p:bldP spid="168" grpId="0" animBg="1"/>
      <p:bldP spid="175" grpId="0" animBg="1"/>
      <p:bldP spid="247" grpId="0"/>
      <p:bldP spid="248" grpId="0"/>
      <p:bldP spid="249" grpId="0"/>
      <p:bldP spid="250" grpId="0"/>
      <p:bldP spid="251" grpId="0"/>
      <p:bldP spid="252" grpId="0"/>
      <p:bldP spid="253" grpId="0"/>
      <p:bldP spid="254" grpId="0"/>
      <p:bldP spid="254" grpId="1"/>
      <p:bldP spid="25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42B63A-60DA-2B41-9EFF-26D4C48C53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F6860-5E5F-F741-95F6-8813978284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PROJECt</a:t>
            </a:r>
            <a:r>
              <a:rPr lang="de-DE" dirty="0"/>
              <a:t> REPOSITORY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0C0B683-345E-414E-85C5-BD90598B550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1768359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58620A-552C-0547-8BA1-6AD49DF6E9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BF75A7-5344-AE47-9DF8-D4F68656CB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Technologies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development</a:t>
            </a:r>
            <a:endParaRPr lang="de-DE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2EADAAA-5104-6C40-BBB3-AB2515B10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057792"/>
              </p:ext>
            </p:extLst>
          </p:nvPr>
        </p:nvGraphicFramePr>
        <p:xfrm>
          <a:off x="1612215" y="1382588"/>
          <a:ext cx="4982638" cy="19862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437696">
                  <a:extLst>
                    <a:ext uri="{9D8B030D-6E8A-4147-A177-3AD203B41FA5}">
                      <a16:colId xmlns:a16="http://schemas.microsoft.com/office/drawing/2014/main" val="1952907275"/>
                    </a:ext>
                  </a:extLst>
                </a:gridCol>
                <a:gridCol w="3544942">
                  <a:extLst>
                    <a:ext uri="{9D8B030D-6E8A-4147-A177-3AD203B41FA5}">
                      <a16:colId xmlns:a16="http://schemas.microsoft.com/office/drawing/2014/main" val="1319607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The </a:t>
                      </a:r>
                      <a:r>
                        <a:rPr lang="de-DE" dirty="0" err="1"/>
                        <a:t>actual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ecosystem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19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Java </a:t>
                      </a:r>
                      <a:r>
                        <a:rPr lang="de-DE" dirty="0" err="1"/>
                        <a:t>framework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Microservices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23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Maven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and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Dependency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management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1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IntelliJ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Framework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development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770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Docker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Handling </a:t>
                      </a:r>
                      <a:r>
                        <a:rPr lang="de-DE" dirty="0" err="1"/>
                        <a:t>docker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images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394079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B34DF2C9-4724-0247-A29B-9A827689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61" y="2710422"/>
            <a:ext cx="220892" cy="2208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E578AA-30C8-7A4F-8F7C-11AF2CC79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63" y="1853060"/>
            <a:ext cx="760120" cy="195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C5C9D3-119F-8541-9849-1D13C24F2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79055"/>
            <a:ext cx="701234" cy="177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D61009-B367-F04B-8480-0D2092C92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706" y="1379694"/>
            <a:ext cx="575728" cy="322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9DF8D8-562D-184C-8095-5B427BA3F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863" y="3083343"/>
            <a:ext cx="793962" cy="21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58620A-552C-0547-8BA1-6AD49DF6E9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BF75A7-5344-AE47-9DF8-D4F68656CB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Technologies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RUNtime</a:t>
            </a:r>
            <a:endParaRPr lang="de-DE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2EADAAA-5104-6C40-BBB3-AB2515B10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060497"/>
              </p:ext>
            </p:extLst>
          </p:nvPr>
        </p:nvGraphicFramePr>
        <p:xfrm>
          <a:off x="1697456" y="1382588"/>
          <a:ext cx="5308586" cy="235712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577635">
                  <a:extLst>
                    <a:ext uri="{9D8B030D-6E8A-4147-A177-3AD203B41FA5}">
                      <a16:colId xmlns:a16="http://schemas.microsoft.com/office/drawing/2014/main" val="1952907275"/>
                    </a:ext>
                  </a:extLst>
                </a:gridCol>
                <a:gridCol w="3730951">
                  <a:extLst>
                    <a:ext uri="{9D8B030D-6E8A-4147-A177-3AD203B41FA5}">
                      <a16:colId xmlns:a16="http://schemas.microsoft.com/office/drawing/2014/main" val="1319607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Kubernetes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Orchestrator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clusters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19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Minikube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Single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version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Kubernetes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21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Neo4j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Graph </a:t>
                      </a:r>
                      <a:r>
                        <a:rPr lang="de-DE" dirty="0" err="1"/>
                        <a:t>database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23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Docker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Used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inside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Kubernetes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1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Prometheus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Collector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metrics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770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Grafana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Visualization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metrics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394079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6AB38AFF-3051-7148-B260-7EBBC966E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59" y="2195010"/>
            <a:ext cx="670606" cy="2682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68805D-E9CE-9846-A1F2-B8F7D53EB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73856"/>
            <a:ext cx="852200" cy="1840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745E3A-3F84-7A43-B629-ADC7EA47A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276" y="2593532"/>
            <a:ext cx="360660" cy="308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3F0FF7-3C58-FC4E-80FF-4B707FF55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99" y="3031876"/>
            <a:ext cx="852201" cy="296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D940D-6D98-0D4A-9332-D35DB6D2E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353" y="1797692"/>
            <a:ext cx="941847" cy="2670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C3C54-DF43-8A46-997A-C5C668634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997" y="3406482"/>
            <a:ext cx="852202" cy="2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74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B5F60A-A989-FC47-81B3-D462DCBB68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MAC SPECIFIC – </a:t>
            </a:r>
            <a:r>
              <a:rPr lang="de-DE" dirty="0" err="1"/>
              <a:t>similar</a:t>
            </a:r>
            <a:r>
              <a:rPr lang="de-DE" dirty="0"/>
              <a:t> on </a:t>
            </a:r>
            <a:r>
              <a:rPr lang="de-DE" dirty="0" err="1"/>
              <a:t>linux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0B020-54F7-AD45-BB90-B9171442E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INSTALLATION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4CABF-6B06-FA4C-8166-E00991749A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brew</a:t>
            </a:r>
            <a:r>
              <a:rPr lang="de-DE" dirty="0"/>
              <a:t> </a:t>
            </a:r>
            <a:r>
              <a:rPr lang="de-DE" dirty="0" err="1"/>
              <a:t>cask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java</a:t>
            </a:r>
            <a:r>
              <a:rPr lang="de-DE" dirty="0"/>
              <a:t> </a:t>
            </a:r>
            <a:r>
              <a:rPr lang="de-DE" dirty="0" err="1"/>
              <a:t>virtualbox</a:t>
            </a:r>
            <a:r>
              <a:rPr lang="de-DE" dirty="0"/>
              <a:t> </a:t>
            </a:r>
            <a:r>
              <a:rPr lang="de-DE" dirty="0" err="1"/>
              <a:t>minikube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brew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maven</a:t>
            </a:r>
            <a:r>
              <a:rPr lang="de-DE" dirty="0"/>
              <a:t> </a:t>
            </a: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kubernetes</a:t>
            </a:r>
            <a:r>
              <a:rPr lang="de-DE" dirty="0"/>
              <a:t>-cli </a:t>
            </a:r>
            <a:r>
              <a:rPr lang="de-DE" dirty="0" err="1"/>
              <a:t>kubernetes</a:t>
            </a:r>
            <a:r>
              <a:rPr lang="de-DE" dirty="0"/>
              <a:t>-helm</a:t>
            </a:r>
          </a:p>
        </p:txBody>
      </p:sp>
    </p:spTree>
    <p:extLst>
      <p:ext uri="{BB962C8B-B14F-4D97-AF65-F5344CB8AC3E}">
        <p14:creationId xmlns:p14="http://schemas.microsoft.com/office/powerpoint/2010/main" val="988037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9F08A6-7B98-1341-BC65-B3FEF05025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AF1CAA-7D83-1B44-8564-01462815E3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C64945-4E5C-744D-831B-5053B53FB7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Command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tools</a:t>
            </a:r>
            <a:endParaRPr lang="de-DE" dirty="0"/>
          </a:p>
          <a:p>
            <a:pPr marL="628585" lvl="1" indent="-285750">
              <a:buFont typeface="Wingdings" pitchFamily="2" charset="2"/>
              <a:buChar char="§"/>
            </a:pPr>
            <a:r>
              <a:rPr lang="de-DE" b="1" dirty="0" err="1"/>
              <a:t>maven</a:t>
            </a:r>
            <a:r>
              <a:rPr lang="de-DE" dirty="0"/>
              <a:t> – Building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sources</a:t>
            </a:r>
            <a:endParaRPr lang="de-DE" dirty="0"/>
          </a:p>
          <a:p>
            <a:pPr marL="628585" lvl="1" indent="-285750">
              <a:buFont typeface="Wingdings" pitchFamily="2" charset="2"/>
              <a:buChar char="§"/>
            </a:pPr>
            <a:r>
              <a:rPr lang="de-DE" b="1" dirty="0" err="1"/>
              <a:t>kubectl</a:t>
            </a:r>
            <a:r>
              <a:rPr lang="de-DE" dirty="0"/>
              <a:t> – Controlling </a:t>
            </a:r>
            <a:r>
              <a:rPr lang="de-DE" dirty="0" err="1"/>
              <a:t>Kubernetes</a:t>
            </a:r>
            <a:endParaRPr lang="de-DE" dirty="0"/>
          </a:p>
          <a:p>
            <a:pPr marL="628585" lvl="1" indent="-285750">
              <a:buFont typeface="Wingdings" pitchFamily="2" charset="2"/>
              <a:buChar char="§"/>
            </a:pPr>
            <a:r>
              <a:rPr lang="de-DE" b="1" dirty="0" err="1"/>
              <a:t>docker</a:t>
            </a:r>
            <a:r>
              <a:rPr lang="de-DE" dirty="0"/>
              <a:t> – Building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managing</a:t>
            </a:r>
            <a:r>
              <a:rPr lang="de-DE" dirty="0"/>
              <a:t> </a:t>
            </a: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  <a:p>
            <a:pPr marL="628585" lvl="1" indent="-285750">
              <a:buFont typeface="Wingdings" pitchFamily="2" charset="2"/>
              <a:buChar char="§"/>
            </a:pPr>
            <a:r>
              <a:rPr lang="de-DE" b="1" dirty="0" err="1"/>
              <a:t>helm</a:t>
            </a:r>
            <a:r>
              <a:rPr lang="de-DE" dirty="0"/>
              <a:t> –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managing</a:t>
            </a:r>
            <a:r>
              <a:rPr lang="de-DE" dirty="0"/>
              <a:t> </a:t>
            </a:r>
            <a:r>
              <a:rPr lang="de-DE" dirty="0" err="1"/>
              <a:t>installations</a:t>
            </a:r>
            <a:r>
              <a:rPr lang="de-DE" dirty="0"/>
              <a:t> on </a:t>
            </a:r>
            <a:r>
              <a:rPr lang="de-DE" dirty="0" err="1"/>
              <a:t>Kubernetes</a:t>
            </a:r>
            <a:endParaRPr lang="de-DE" dirty="0"/>
          </a:p>
          <a:p>
            <a:pPr marL="628585" lvl="1" indent="-285750">
              <a:buFont typeface="Wingdings" pitchFamily="2" charset="2"/>
              <a:buChar char="§"/>
            </a:pPr>
            <a:r>
              <a:rPr lang="de-DE" b="1" dirty="0" err="1"/>
              <a:t>minikube</a:t>
            </a:r>
            <a:r>
              <a:rPr lang="de-DE" dirty="0"/>
              <a:t> –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managing</a:t>
            </a:r>
            <a:r>
              <a:rPr lang="de-DE" dirty="0"/>
              <a:t> a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installation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Kubernetes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development</a:t>
            </a:r>
            <a:endParaRPr lang="de-DE" dirty="0"/>
          </a:p>
          <a:p>
            <a:pPr marL="628585" lvl="1" indent="-285750">
              <a:buFont typeface="Wingdings" pitchFamily="2" charset="2"/>
              <a:buChar char="§"/>
            </a:pPr>
            <a:r>
              <a:rPr lang="de-DE" b="1" dirty="0" err="1"/>
              <a:t>virtualbox</a:t>
            </a:r>
            <a:r>
              <a:rPr lang="de-DE" dirty="0"/>
              <a:t> – The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virtual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minikube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 on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Other </a:t>
            </a:r>
            <a:r>
              <a:rPr lang="de-DE" dirty="0" err="1"/>
              <a:t>software</a:t>
            </a:r>
            <a:endParaRPr lang="de-DE" dirty="0"/>
          </a:p>
          <a:p>
            <a:pPr marL="628585" lvl="1" indent="-285750">
              <a:buFont typeface="Wingdings" pitchFamily="2" charset="2"/>
              <a:buChar char="§"/>
            </a:pPr>
            <a:r>
              <a:rPr lang="de-DE" b="1" dirty="0" err="1"/>
              <a:t>IntelliJ</a:t>
            </a:r>
            <a:r>
              <a:rPr lang="de-DE" dirty="0"/>
              <a:t> – The DIE </a:t>
            </a:r>
            <a:r>
              <a:rPr lang="de-DE" dirty="0" err="1"/>
              <a:t>used</a:t>
            </a:r>
            <a:r>
              <a:rPr lang="de-DE" dirty="0"/>
              <a:t> (</a:t>
            </a:r>
            <a:r>
              <a:rPr lang="de-DE" dirty="0" err="1"/>
              <a:t>many</a:t>
            </a:r>
            <a:r>
              <a:rPr lang="de-DE" dirty="0"/>
              <a:t> alternatives)</a:t>
            </a:r>
          </a:p>
          <a:p>
            <a:pPr marL="628585" lvl="1" indent="-285750">
              <a:buFont typeface="Wingdings" pitchFamily="2" charset="2"/>
              <a:buChar char="§"/>
            </a:pPr>
            <a:r>
              <a:rPr lang="de-DE" b="1" dirty="0"/>
              <a:t>Java</a:t>
            </a:r>
            <a:r>
              <a:rPr lang="de-DE" dirty="0"/>
              <a:t>– The Java </a:t>
            </a:r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compiler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634110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rs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mage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xt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xt + Image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Agenda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899</TotalTime>
  <Words>405</Words>
  <Application>Microsoft Macintosh PowerPoint</Application>
  <PresentationFormat>On-screen Show (16:9)</PresentationFormat>
  <Paragraphs>122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DIN Next LT Pro Condensed</vt:lpstr>
      <vt:lpstr>DIN Next LT Pro Light Condensed</vt:lpstr>
      <vt:lpstr>Wingdings</vt:lpstr>
      <vt:lpstr>Dividers</vt:lpstr>
      <vt:lpstr>Image</vt:lpstr>
      <vt:lpstr>Text</vt:lpstr>
      <vt:lpstr>Text + Image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Darko Krizic</cp:lastModifiedBy>
  <cp:revision>1379</cp:revision>
  <cp:lastPrinted>2016-01-13T13:27:38Z</cp:lastPrinted>
  <dcterms:created xsi:type="dcterms:W3CDTF">2014-09-26T10:57:37Z</dcterms:created>
  <dcterms:modified xsi:type="dcterms:W3CDTF">2019-07-01T11:43:36Z</dcterms:modified>
</cp:coreProperties>
</file>